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86" r:id="rId4"/>
    <p:sldMasterId id="2147483769" r:id="rId5"/>
    <p:sldMasterId id="2147483778" r:id="rId6"/>
    <p:sldMasterId id="2147483668" r:id="rId7"/>
  </p:sldMasterIdLst>
  <p:notesMasterIdLst>
    <p:notesMasterId r:id="rId25"/>
  </p:notesMasterIdLst>
  <p:handoutMasterIdLst>
    <p:handoutMasterId r:id="rId26"/>
  </p:handoutMasterIdLst>
  <p:sldIdLst>
    <p:sldId id="256" r:id="rId8"/>
    <p:sldId id="312" r:id="rId9"/>
    <p:sldId id="313" r:id="rId10"/>
    <p:sldId id="314" r:id="rId11"/>
    <p:sldId id="315" r:id="rId12"/>
    <p:sldId id="316" r:id="rId13"/>
    <p:sldId id="332" r:id="rId14"/>
    <p:sldId id="321" r:id="rId15"/>
    <p:sldId id="329" r:id="rId16"/>
    <p:sldId id="331" r:id="rId17"/>
    <p:sldId id="320" r:id="rId18"/>
    <p:sldId id="323" r:id="rId19"/>
    <p:sldId id="324" r:id="rId20"/>
    <p:sldId id="325" r:id="rId21"/>
    <p:sldId id="326" r:id="rId22"/>
    <p:sldId id="330" r:id="rId23"/>
    <p:sldId id="328"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D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88468" autoAdjust="0"/>
  </p:normalViewPr>
  <p:slideViewPr>
    <p:cSldViewPr snapToGrid="0" snapToObjects="1">
      <p:cViewPr>
        <p:scale>
          <a:sx n="75" d="100"/>
          <a:sy n="75" d="100"/>
        </p:scale>
        <p:origin x="-101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7" d="100"/>
          <a:sy n="97" d="100"/>
        </p:scale>
        <p:origin x="-35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69900" y="228600"/>
            <a:ext cx="2971800" cy="457200"/>
          </a:xfrm>
          <a:prstGeom prst="rect">
            <a:avLst/>
          </a:prstGeom>
        </p:spPr>
        <p:txBody>
          <a:bodyPr vert="horz" lIns="91440" tIns="45720" rIns="91440" bIns="45720" rtlCol="0"/>
          <a:lstStyle>
            <a:lvl1pPr algn="l">
              <a:defRPr sz="1200"/>
            </a:lvl1pPr>
          </a:lstStyle>
          <a:p>
            <a:endParaRPr lang="en-US" sz="800" b="1" dirty="0">
              <a:latin typeface="Arial"/>
              <a:cs typeface="Arial"/>
            </a:endParaRPr>
          </a:p>
        </p:txBody>
      </p:sp>
      <p:sp>
        <p:nvSpPr>
          <p:cNvPr id="3" name="Date Placeholder 2"/>
          <p:cNvSpPr>
            <a:spLocks noGrp="1"/>
          </p:cNvSpPr>
          <p:nvPr>
            <p:ph type="dt" sz="quarter" idx="1"/>
          </p:nvPr>
        </p:nvSpPr>
        <p:spPr>
          <a:xfrm>
            <a:off x="4738687" y="228600"/>
            <a:ext cx="1585913" cy="457200"/>
          </a:xfrm>
          <a:prstGeom prst="rect">
            <a:avLst/>
          </a:prstGeom>
        </p:spPr>
        <p:txBody>
          <a:bodyPr vert="horz" lIns="91440" tIns="45720" rIns="91440" bIns="45720" rtlCol="0"/>
          <a:lstStyle>
            <a:lvl1pPr algn="r">
              <a:defRPr sz="1200"/>
            </a:lvl1pPr>
          </a:lstStyle>
          <a:p>
            <a:fld id="{4499F3A4-7CE6-7D4B-82F4-AAB0A89D24A0}" type="datetimeFigureOut">
              <a:rPr lang="en-US" sz="800" smtClean="0">
                <a:latin typeface="Arial"/>
                <a:cs typeface="Arial"/>
              </a:rPr>
              <a:pPr/>
              <a:t>4/23/2014</a:t>
            </a:fld>
            <a:endParaRPr lang="en-US" sz="800"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ctr"/>
          <a:lstStyle>
            <a:lvl1pPr algn="l">
              <a:defRPr sz="1200"/>
            </a:lvl1pPr>
          </a:lstStyle>
          <a:p>
            <a:pPr algn="r"/>
            <a:r>
              <a:rPr lang="en-US" sz="600" b="1" dirty="0" smtClean="0">
                <a:solidFill>
                  <a:schemeClr val="tx1">
                    <a:lumMod val="75000"/>
                  </a:schemeClr>
                </a:solidFill>
                <a:latin typeface="Arial" pitchFamily="34" charset="0"/>
                <a:ea typeface="ＭＳ Ｐゴシック"/>
              </a:rPr>
              <a:t>© COPYRIGHT 2013  SAPIENT CORPORATION   |   CONFIDENTIAL</a:t>
            </a:r>
          </a:p>
          <a:p>
            <a:pPr algn="r"/>
            <a:endParaRPr lang="en-US" sz="600" dirty="0"/>
          </a:p>
        </p:txBody>
      </p:sp>
      <p:sp>
        <p:nvSpPr>
          <p:cNvPr id="5" name="Slide Number Placeholder 4"/>
          <p:cNvSpPr>
            <a:spLocks noGrp="1"/>
          </p:cNvSpPr>
          <p:nvPr>
            <p:ph type="sldNum" sz="quarter" idx="3"/>
          </p:nvPr>
        </p:nvSpPr>
        <p:spPr>
          <a:xfrm>
            <a:off x="3884613" y="8685213"/>
            <a:ext cx="2439987" cy="457200"/>
          </a:xfrm>
          <a:prstGeom prst="rect">
            <a:avLst/>
          </a:prstGeom>
        </p:spPr>
        <p:txBody>
          <a:bodyPr vert="horz" lIns="91440" tIns="45720" rIns="91440" bIns="45720" rtlCol="0" anchor="ctr"/>
          <a:lstStyle>
            <a:lvl1pPr algn="r">
              <a:defRPr sz="1200"/>
            </a:lvl1pPr>
          </a:lstStyle>
          <a:p>
            <a:fld id="{F093AD1B-1BAA-D548-ACF0-7463C0C7D0E7}" type="slidenum">
              <a:rPr lang="en-US" sz="600" smtClean="0">
                <a:latin typeface="Arial"/>
                <a:cs typeface="Arial"/>
              </a:rPr>
              <a:pPr/>
              <a:t>‹#›</a:t>
            </a:fld>
            <a:endParaRPr lang="en-US" sz="600" dirty="0">
              <a:latin typeface="Arial"/>
              <a:cs typeface="Arial"/>
            </a:endParaRPr>
          </a:p>
        </p:txBody>
      </p:sp>
      <p:pic>
        <p:nvPicPr>
          <p:cNvPr id="6" name="Picture 11" descr="SapientGM_Logo_CMYK.png"/>
          <p:cNvPicPr>
            <a:picLocks noChangeAspect="1"/>
          </p:cNvPicPr>
          <p:nvPr/>
        </p:nvPicPr>
        <p:blipFill>
          <a:blip r:embed="rId2" cstate="print"/>
          <a:srcRect/>
          <a:stretch>
            <a:fillRect/>
          </a:stretch>
        </p:blipFill>
        <p:spPr bwMode="auto">
          <a:xfrm>
            <a:off x="469900" y="8532813"/>
            <a:ext cx="1447800" cy="203200"/>
          </a:xfrm>
          <a:prstGeom prst="rect">
            <a:avLst/>
          </a:prstGeom>
          <a:noFill/>
          <a:ln w="9525">
            <a:noFill/>
            <a:miter lim="800000"/>
            <a:headEnd/>
            <a:tailEnd/>
          </a:ln>
        </p:spPr>
      </p:pic>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087654-42DB-C44E-AF9F-9CCE729ACBEC}" type="datetimeFigureOut">
              <a:rPr lang="en-US" smtClean="0"/>
              <a:pPr/>
              <a:t>4/23/2014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1E0731-5121-FD45-BA79-E0F5D1B86375}" type="slidenum">
              <a:rPr lang="en-US" smtClean="0"/>
              <a:pPr/>
              <a:t>‹#›</a:t>
            </a:fld>
            <a:endParaRPr lang="en-US"/>
          </a:p>
        </p:txBody>
      </p:sp>
    </p:spTree>
    <p:extLst>
      <p:ext uri="{BB962C8B-B14F-4D97-AF65-F5344CB8AC3E}">
        <p14:creationId xmlns:p14="http://schemas.microsoft.com/office/powerpoint/2010/main" val="24891261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a:ea typeface="+mn-ea"/>
        <a:cs typeface="Arial"/>
      </a:defRPr>
    </a:lvl1pPr>
    <a:lvl2pPr marL="457200" algn="l" defTabSz="457200" rtl="0" eaLnBrk="1" latinLnBrk="0" hangingPunct="1">
      <a:defRPr sz="1200" b="0" i="0" kern="1200">
        <a:solidFill>
          <a:schemeClr val="tx1"/>
        </a:solidFill>
        <a:latin typeface="Arial"/>
        <a:ea typeface="+mn-ea"/>
        <a:cs typeface="Arial"/>
      </a:defRPr>
    </a:lvl2pPr>
    <a:lvl3pPr marL="914400" algn="l" defTabSz="457200" rtl="0" eaLnBrk="1" latinLnBrk="0" hangingPunct="1">
      <a:defRPr sz="1200" b="0" i="0" kern="1200">
        <a:solidFill>
          <a:schemeClr val="tx1"/>
        </a:solidFill>
        <a:latin typeface="Arial"/>
        <a:ea typeface="+mn-ea"/>
        <a:cs typeface="Arial"/>
      </a:defRPr>
    </a:lvl3pPr>
    <a:lvl4pPr marL="1371600" algn="l" defTabSz="457200" rtl="0" eaLnBrk="1" latinLnBrk="0" hangingPunct="1">
      <a:defRPr sz="1200" b="0" i="0" kern="1200">
        <a:solidFill>
          <a:schemeClr val="tx1"/>
        </a:solidFill>
        <a:latin typeface="Arial"/>
        <a:ea typeface="+mn-ea"/>
        <a:cs typeface="Arial"/>
      </a:defRPr>
    </a:lvl4pPr>
    <a:lvl5pPr marL="1828800" algn="l" defTabSz="457200" rtl="0" eaLnBrk="1" latinLnBrk="0" hangingPunct="1">
      <a:defRPr sz="1200" b="0" i="0" kern="120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evelopermarch.com/developersummit/session.html?insert=RajanPunchouty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Arial"/>
                <a:ea typeface="+mn-ea"/>
                <a:cs typeface="Arial"/>
                <a:hlinkClick r:id="rId3"/>
              </a:rPr>
              <a:t>Metadata Features in Java SE 8</a:t>
            </a:r>
            <a:endParaRPr lang="en-US" sz="1200" b="1" i="0" u="sng" kern="1200" dirty="0" smtClean="0">
              <a:solidFill>
                <a:schemeClr val="tx1"/>
              </a:solidFill>
              <a:effectLst/>
              <a:latin typeface="Arial"/>
              <a:ea typeface="+mn-ea"/>
              <a:cs typeface="Arial"/>
            </a:endParaRPr>
          </a:p>
          <a:p>
            <a:r>
              <a:rPr lang="en-US" sz="1200" dirty="0" smtClean="0">
                <a:solidFill>
                  <a:srgbClr val="000000"/>
                </a:solidFill>
              </a:rPr>
              <a:t>Java 8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a:t>
            </a:fld>
            <a:endParaRPr lang="en-US"/>
          </a:p>
        </p:txBody>
      </p:sp>
    </p:spTree>
    <p:extLst>
      <p:ext uri="{BB962C8B-B14F-4D97-AF65-F5344CB8AC3E}">
        <p14:creationId xmlns:p14="http://schemas.microsoft.com/office/powerpoint/2010/main" val="2867500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14</a:t>
            </a:fld>
            <a:endParaRPr lang="en-US" sz="120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15</a:t>
            </a:fld>
            <a:endParaRPr lang="en-US" sz="1200">
              <a:solidFill>
                <a:schemeClr val="tx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16</a:t>
            </a:fld>
            <a:endParaRPr lang="en-US" sz="120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2</a:t>
            </a:fld>
            <a:endParaRPr lang="en-US"/>
          </a:p>
        </p:txBody>
      </p:sp>
    </p:spTree>
    <p:extLst>
      <p:ext uri="{BB962C8B-B14F-4D97-AF65-F5344CB8AC3E}">
        <p14:creationId xmlns:p14="http://schemas.microsoft.com/office/powerpoint/2010/main" val="37814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Annotations are defined</a:t>
            </a:r>
            <a:r>
              <a:rPr lang="en-US" baseline="0" dirty="0" smtClean="0"/>
              <a:t> similar to interface</a:t>
            </a:r>
            <a:endParaRPr lang="en-US" dirty="0" smtClean="0"/>
          </a:p>
          <a:p>
            <a:r>
              <a:rPr lang="en-US" dirty="0" smtClean="0"/>
              <a:t>They are the data </a:t>
            </a:r>
            <a:r>
              <a:rPr lang="en-US" dirty="0" smtClean="0"/>
              <a:t>container </a:t>
            </a:r>
            <a:r>
              <a:rPr lang="en-US" dirty="0" smtClean="0"/>
              <a:t>for name</a:t>
            </a:r>
            <a:r>
              <a:rPr lang="en-US" baseline="0" dirty="0" smtClean="0"/>
              <a:t> value pair</a:t>
            </a:r>
          </a:p>
          <a:p>
            <a:r>
              <a:rPr lang="en-US" baseline="0" dirty="0" smtClean="0"/>
              <a:t>I can also define the default value</a:t>
            </a:r>
          </a:p>
          <a:p>
            <a:r>
              <a:rPr lang="en-US" baseline="0" dirty="0" smtClean="0"/>
              <a:t>While defining I can also define metadata to the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4</a:t>
            </a:fld>
            <a:endParaRPr lang="en-US"/>
          </a:p>
        </p:txBody>
      </p:sp>
    </p:spTree>
    <p:extLst>
      <p:ext uri="{BB962C8B-B14F-4D97-AF65-F5344CB8AC3E}">
        <p14:creationId xmlns:p14="http://schemas.microsoft.com/office/powerpoint/2010/main" val="283059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 – define where this annotation can be applied</a:t>
            </a:r>
          </a:p>
          <a:p>
            <a:endParaRPr lang="en-US" dirty="0" smtClean="0"/>
          </a:p>
          <a:p>
            <a:r>
              <a:rPr lang="en-US" dirty="0" smtClean="0"/>
              <a:t>1</a:t>
            </a:r>
            <a:r>
              <a:rPr lang="en-US" dirty="0" smtClean="0"/>
              <a:t>. SOURCE - </a:t>
            </a:r>
            <a:r>
              <a:rPr lang="en-US" dirty="0" smtClean="0"/>
              <a:t>Discard </a:t>
            </a:r>
            <a:r>
              <a:rPr lang="en-US" dirty="0" smtClean="0"/>
              <a:t>during compile time. </a:t>
            </a:r>
            <a:r>
              <a:rPr lang="en-US" dirty="0" err="1" smtClean="0"/>
              <a:t>Wont't</a:t>
            </a:r>
            <a:r>
              <a:rPr lang="en-US" dirty="0" smtClean="0"/>
              <a:t> </a:t>
            </a:r>
            <a:r>
              <a:rPr lang="en-US" dirty="0" smtClean="0"/>
              <a:t>appear in the decompile class</a:t>
            </a:r>
          </a:p>
          <a:p>
            <a:r>
              <a:rPr lang="en-US" dirty="0" smtClean="0"/>
              <a:t>2. CLASS - Used by </a:t>
            </a:r>
            <a:r>
              <a:rPr lang="en-US" dirty="0" smtClean="0"/>
              <a:t>tools </a:t>
            </a:r>
            <a:r>
              <a:rPr lang="en-US" dirty="0" smtClean="0"/>
              <a:t>- Discard during runtime - can't be inspected at runtime - </a:t>
            </a:r>
            <a:r>
              <a:rPr lang="en-US" dirty="0" err="1" smtClean="0"/>
              <a:t>Class.getAnnotations</a:t>
            </a:r>
            <a:r>
              <a:rPr lang="en-US" dirty="0" smtClean="0"/>
              <a:t>(). Used while</a:t>
            </a:r>
            <a:r>
              <a:rPr lang="en-US" baseline="0" dirty="0" smtClean="0"/>
              <a:t> byte code processing. Default retention policy.</a:t>
            </a:r>
            <a:endParaRPr lang="en-US" dirty="0" smtClean="0"/>
          </a:p>
          <a:p>
            <a:r>
              <a:rPr lang="en-US" dirty="0" smtClean="0"/>
              <a:t>3. RUNTIME - Mostly </a:t>
            </a:r>
            <a:r>
              <a:rPr lang="en-US" dirty="0" smtClean="0"/>
              <a:t>used. Available during</a:t>
            </a:r>
            <a:r>
              <a:rPr lang="en-US" baseline="0" dirty="0" smtClean="0"/>
              <a:t> runtime. Use reflection to access annotation information.</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5</a:t>
            </a:fld>
            <a:endParaRPr lang="en-US"/>
          </a:p>
        </p:txBody>
      </p:sp>
    </p:spTree>
    <p:extLst>
      <p:ext uri="{BB962C8B-B14F-4D97-AF65-F5344CB8AC3E}">
        <p14:creationId xmlns:p14="http://schemas.microsoft.com/office/powerpoint/2010/main" val="140198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Annotation are defined as name value</a:t>
            </a:r>
            <a:r>
              <a:rPr lang="en-US" sz="1200" b="0" i="0" kern="1200" baseline="0" dirty="0" smtClean="0">
                <a:solidFill>
                  <a:schemeClr val="tx1"/>
                </a:solidFill>
                <a:effectLst/>
                <a:latin typeface="Arial"/>
                <a:ea typeface="+mn-ea"/>
                <a:cs typeface="Arial"/>
              </a:rPr>
              <a:t> pair</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If the annotation has no elements, then the parentheses can be omitted</a:t>
            </a:r>
          </a:p>
          <a:p>
            <a:r>
              <a:rPr lang="en-US" sz="1200" b="0" i="0" kern="1200" dirty="0" smtClean="0">
                <a:solidFill>
                  <a:schemeClr val="tx1"/>
                </a:solidFill>
                <a:effectLst/>
                <a:latin typeface="Arial"/>
                <a:ea typeface="+mn-ea"/>
                <a:cs typeface="Arial"/>
              </a:rPr>
              <a:t>If there is just one element named </a:t>
            </a:r>
            <a:r>
              <a:rPr lang="en-US" dirty="0" smtClean="0"/>
              <a:t>value</a:t>
            </a:r>
            <a:r>
              <a:rPr lang="en-US" sz="1200" b="0" i="0" kern="1200" dirty="0" smtClean="0">
                <a:solidFill>
                  <a:schemeClr val="tx1"/>
                </a:solidFill>
                <a:effectLst/>
                <a:latin typeface="Arial"/>
                <a:ea typeface="+mn-ea"/>
                <a:cs typeface="Arial"/>
              </a:rPr>
              <a:t>, then the name can be omitted</a:t>
            </a:r>
          </a:p>
          <a:p>
            <a:endParaRPr lang="en-US" sz="1200" b="0" i="0" kern="1200" dirty="0" smtClean="0">
              <a:solidFill>
                <a:schemeClr val="tx1"/>
              </a:solidFill>
              <a:effectLst/>
              <a:latin typeface="Arial"/>
              <a:ea typeface="+mn-ea"/>
              <a:cs typeface="Arial"/>
            </a:endParaRP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6</a:t>
            </a:fld>
            <a:endParaRPr lang="en-US"/>
          </a:p>
        </p:txBody>
      </p:sp>
    </p:spTree>
    <p:extLst>
      <p:ext uri="{BB962C8B-B14F-4D97-AF65-F5344CB8AC3E}">
        <p14:creationId xmlns:p14="http://schemas.microsoft.com/office/powerpoint/2010/main" val="148965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Arial"/>
                <a:ea typeface="+mn-ea"/>
                <a:cs typeface="Arial"/>
              </a:rPr>
              <a:t>javax.annotation.processing</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LOMBOK</a:t>
            </a: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7</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9</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11</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13</a:t>
            </a:fld>
            <a:endParaRPr lang="en-US" sz="120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7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1" name="Picture 10"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chemeClr val="tx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049340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4" name="Text Placeholder 14"/>
          <p:cNvSpPr>
            <a:spLocks noGrp="1"/>
          </p:cNvSpPr>
          <p:nvPr>
            <p:ph type="body" sz="quarter" idx="10" hasCustomPrompt="1"/>
          </p:nvPr>
        </p:nvSpPr>
        <p:spPr>
          <a:xfrm>
            <a:off x="6181344" y="3977640"/>
            <a:ext cx="2587752" cy="2462213"/>
          </a:xfrm>
        </p:spPr>
        <p:txBody>
          <a:bodyPr lIns="0" tIns="0" rIns="0" bIns="0">
            <a:noAutofit/>
          </a:bodyPr>
          <a:lstStyle>
            <a:lvl1pPr marL="0" indent="0" algn="r">
              <a:buNone/>
              <a:defRPr sz="16000" b="0" i="0" baseline="0">
                <a:ln>
                  <a:noFill/>
                </a:ln>
                <a:solidFill>
                  <a:srgbClr val="FFFFFF">
                    <a:alpha val="25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36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p:spPr>
        <p:txBody>
          <a:bodyPr>
            <a:normAutofit/>
          </a:bodyPr>
          <a:lstStyle>
            <a:lvl1pPr>
              <a:defRPr sz="2600"/>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533400" y="990600"/>
            <a:ext cx="8458200" cy="5334000"/>
          </a:xfrm>
        </p:spPr>
        <p:txBody>
          <a:bodyPr/>
          <a:lstStyle>
            <a:lvl1pPr>
              <a:lnSpc>
                <a:spcPts val="1400"/>
              </a:lnSpc>
              <a:spcBef>
                <a:spcPts val="400"/>
              </a:spcBef>
              <a:spcAft>
                <a:spcPts val="0"/>
              </a:spcAft>
              <a:defRPr sz="1600"/>
            </a:lvl1pPr>
            <a:lvl2pPr>
              <a:lnSpc>
                <a:spcPts val="1400"/>
              </a:lnSpc>
              <a:spcBef>
                <a:spcPts val="400"/>
              </a:spcBef>
              <a:spcAft>
                <a:spcPts val="0"/>
              </a:spcAft>
              <a:defRPr sz="1400"/>
            </a:lvl2pPr>
            <a:lvl3pPr>
              <a:lnSpc>
                <a:spcPts val="1400"/>
              </a:lnSpc>
              <a:spcBef>
                <a:spcPts val="400"/>
              </a:spcBef>
              <a:spcAft>
                <a:spcPts val="0"/>
              </a:spcAft>
              <a:defRPr sz="12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8757639"/>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87345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050001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3657600" y="914400"/>
            <a:ext cx="5029200" cy="411480"/>
          </a:xfrm>
          <a:prstGeom prst="rect">
            <a:avLst/>
          </a:prstGeom>
        </p:spPr>
        <p:txBody>
          <a:bodyPr>
            <a:noAutofit/>
          </a:bodyPr>
          <a:lstStyle>
            <a:lvl1pPr marL="0" indent="0" algn="l">
              <a:buNone/>
              <a:defRPr sz="2000" b="0" i="1">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657600" y="1371600"/>
            <a:ext cx="50292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600" b="0" i="0">
                <a:solidFill>
                  <a:srgbClr val="5A5A5A"/>
                </a:solidFill>
                <a:latin typeface="Arial"/>
                <a:cs typeface="Arial"/>
              </a:defRPr>
            </a:lvl1pPr>
            <a:lvl2pPr>
              <a:buFont typeface="Arial"/>
              <a:buChar char="•"/>
              <a:defRPr sz="1600" b="0" i="0">
                <a:solidFill>
                  <a:srgbClr val="5A5A5A"/>
                </a:solidFill>
                <a:latin typeface="Arial"/>
                <a:cs typeface="Arial"/>
              </a:defRPr>
            </a:lvl2pPr>
            <a:lvl3pPr>
              <a:buFont typeface="Arial"/>
              <a:buChar char="•"/>
              <a:defRPr sz="1600" b="0" i="0">
                <a:solidFill>
                  <a:srgbClr val="5A5A5A"/>
                </a:solidFill>
                <a:latin typeface="Arial"/>
                <a:cs typeface="Arial"/>
              </a:defRPr>
            </a:lvl3pPr>
            <a:lvl4pPr>
              <a:buFont typeface="Arial"/>
              <a:buChar char="•"/>
              <a:defRPr sz="1600" b="0" i="0">
                <a:solidFill>
                  <a:srgbClr val="5A5A5A"/>
                </a:solidFill>
                <a:latin typeface="Arial"/>
                <a:cs typeface="Arial"/>
              </a:defRPr>
            </a:lvl4pPr>
            <a:lvl5pPr>
              <a:buFont typeface="Arial"/>
              <a:buChar char="•"/>
              <a:defRPr sz="1600"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p>
        </p:txBody>
      </p:sp>
      <p:sp>
        <p:nvSpPr>
          <p:cNvPr id="14" name="Title 1"/>
          <p:cNvSpPr>
            <a:spLocks noGrp="1"/>
          </p:cNvSpPr>
          <p:nvPr>
            <p:ph type="title" hasCustomPrompt="1"/>
          </p:nvPr>
        </p:nvSpPr>
        <p:spPr>
          <a:xfrm>
            <a:off x="502920" y="3066116"/>
            <a:ext cx="2971800" cy="502920"/>
          </a:xfrm>
          <a:prstGeom prst="rect">
            <a:avLst/>
          </a:prstGeo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SLIDE TITLE</a:t>
            </a:r>
            <a:endParaRPr lang="en-US" dirty="0"/>
          </a:p>
        </p:txBody>
      </p:sp>
      <p:sp>
        <p:nvSpPr>
          <p:cNvPr id="7" name="Footer Placeholder 6"/>
          <p:cNvSpPr>
            <a:spLocks noGrp="1"/>
          </p:cNvSpPr>
          <p:nvPr>
            <p:ph type="ftr" sz="quarter" idx="12"/>
          </p:nvPr>
        </p:nvSpPr>
        <p:spPr/>
        <p:txBody>
          <a:body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Tree>
    <p:extLst>
      <p:ext uri="{BB962C8B-B14F-4D97-AF65-F5344CB8AC3E}">
        <p14:creationId xmlns:p14="http://schemas.microsoft.com/office/powerpoint/2010/main" val="307141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sp>
        <p:nvSpPr>
          <p:cNvPr id="10" name="Footer Placeholder 9"/>
          <p:cNvSpPr>
            <a:spLocks noGrp="1"/>
          </p:cNvSpPr>
          <p:nvPr>
            <p:ph type="ftr" sz="quarter" idx="11"/>
          </p:nvPr>
        </p:nvSpPr>
        <p:spPr/>
        <p:txBody>
          <a:body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effectLst>
                  <a:outerShdw blurRad="127000" dist="38100" dir="2700000">
                    <a:srgbClr val="000000">
                      <a:alpha val="65000"/>
                    </a:srgb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434343"/>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2" name="Picture 11"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502920" y="1143000"/>
            <a:ext cx="8229600" cy="52578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5588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5029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69399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46177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vl2pPr>
              <a:lnSpc>
                <a:spcPct val="105000"/>
              </a:lnSpc>
              <a:buFont typeface="Arial"/>
              <a:buChar char="•"/>
              <a:defRPr/>
            </a:lvl2pPr>
            <a:lvl3pPr>
              <a:lnSpc>
                <a:spcPct val="105000"/>
              </a:lnSpc>
              <a:buFont typeface="Arial"/>
              <a:buChar char="•"/>
              <a:defRPr/>
            </a:lvl3pPr>
            <a:lvl4pPr>
              <a:lnSpc>
                <a:spcPct val="105000"/>
              </a:lnSpc>
              <a:buFont typeface="Arial"/>
              <a:buChar char="•"/>
              <a:defRPr/>
            </a:lvl4pPr>
            <a:lvl5pPr>
              <a:lnSpc>
                <a:spcPct val="105000"/>
              </a:lnSpc>
              <a:buFont typeface="Arial"/>
              <a:buChar char="•"/>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3003202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4" name="Footer Placeholder 3"/>
          <p:cNvSpPr>
            <a:spLocks noGrp="1"/>
          </p:cNvSpPr>
          <p:nvPr>
            <p:ph type="ftr" sz="quarter" idx="10"/>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571114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502920" y="1463040"/>
            <a:ext cx="82296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9" name="Footer Placeholder 8"/>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502920" y="1463040"/>
            <a:ext cx="8229600" cy="4800600"/>
          </a:xfrm>
        </p:spPr>
        <p:txBody>
          <a:bodyPr numCol="2" spcCol="457200">
            <a:noAutofit/>
          </a:bodyPr>
          <a:lstStyle>
            <a:lvl1pPr marL="0" marR="0" indent="0" algn="l" defTabSz="457200" rtl="0" eaLnBrk="1" fontAlgn="auto" latinLnBrk="0" hangingPunct="1">
              <a:lnSpc>
                <a:spcPct val="105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7" name="Footer Placeholder 6"/>
          <p:cNvSpPr>
            <a:spLocks noGrp="1"/>
          </p:cNvSpPr>
          <p:nvPr>
            <p:ph type="ftr" sz="quarter" idx="13"/>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46177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406038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20000"/>
                    <a:lumOff val="8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6" name="Picture 5"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latin typeface="Arial"/>
                <a:cs typeface="Arial"/>
              </a:defRPr>
            </a:lvl1pPr>
          </a:lstStyle>
          <a:p>
            <a:r>
              <a:rPr lang="en-US" dirty="0" smtClean="0"/>
              <a:t>THANK YOU</a:t>
            </a:r>
            <a:endParaRPr lang="en-US" dirty="0"/>
          </a:p>
        </p:txBody>
      </p:sp>
      <p:pic>
        <p:nvPicPr>
          <p:cNvPr id="6" name="Picture 5"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8" name="Picture 7"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DEDEDE"/>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7" name="Picture 6"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40000"/>
                    <a:lumOff val="6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11" name="Picture 10"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402069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BDBDBD"/>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9" name="Picture 8"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36365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16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jp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jp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1" name="Footer Placeholder 4"/>
          <p:cNvSpPr>
            <a:spLocks noGrp="1"/>
          </p:cNvSpPr>
          <p:nvPr>
            <p:ph type="ftr" sz="quarter" idx="3"/>
          </p:nvPr>
        </p:nvSpPr>
        <p:spPr>
          <a:xfrm>
            <a:off x="2070100" y="6616700"/>
            <a:ext cx="4038600" cy="168275"/>
          </a:xfrm>
          <a:prstGeom prst="rect">
            <a:avLst/>
          </a:prstGeom>
        </p:spPr>
        <p:txBody>
          <a:bodyPr vert="horz" lIns="0" tIns="0" rIns="0" bIns="0" rtlCol="0" anchor="ctr"/>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9" name="Picture 11" descr="SapientGM_Logo_CMYK.png"/>
          <p:cNvPicPr>
            <a:picLocks noChangeAspect="1"/>
          </p:cNvPicPr>
          <p:nvPr userDrawn="1"/>
        </p:nvPicPr>
        <p:blipFill>
          <a:blip r:embed="rId10" cstate="print"/>
          <a:srcRect/>
          <a:stretch>
            <a:fillRect/>
          </a:stretch>
        </p:blipFill>
        <p:spPr bwMode="auto">
          <a:xfrm>
            <a:off x="533400" y="6553200"/>
            <a:ext cx="1447800" cy="203200"/>
          </a:xfrm>
          <a:prstGeom prst="rect">
            <a:avLst/>
          </a:prstGeom>
          <a:noFill/>
          <a:ln w="9525">
            <a:noFill/>
            <a:miter lim="800000"/>
            <a:headEnd/>
            <a:tailEnd/>
          </a:ln>
        </p:spPr>
      </p:pic>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 id="2147483790" r:id="rId2"/>
    <p:sldLayoutId id="2147483794" r:id="rId3"/>
    <p:sldLayoutId id="2147483795" r:id="rId4"/>
    <p:sldLayoutId id="2147483743" r:id="rId5"/>
    <p:sldLayoutId id="2147483775" r:id="rId6"/>
    <p:sldLayoutId id="2147483806" r:id="rId7"/>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6147"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
        <p:nvSpPr>
          <p:cNvPr id="15"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13"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6" r:id="rId3"/>
    <p:sldLayoutId id="2147483797" r:id="rId4"/>
    <p:sldLayoutId id="2147483748" r:id="rId5"/>
    <p:sldLayoutId id="2147483777" r:id="rId6"/>
    <p:sldLayoutId id="2147483799" r:id="rId7"/>
    <p:sldLayoutId id="2147483802" r:id="rId8"/>
    <p:sldLayoutId id="2147483805" r:id="rId9"/>
    <p:sldLayoutId id="2147483807" r:id="rId10"/>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02920" y="914400"/>
            <a:ext cx="8229600" cy="5486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
        <p:nvSpPr>
          <p:cNvPr id="10"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hf sldNum="0" hdr="0" dt="0"/>
  <p:txStyles>
    <p:titleStyle>
      <a:lvl1pPr algn="l" defTabSz="457200" rtl="0" eaLnBrk="1" latinLnBrk="0" hangingPunct="1">
        <a:spcBef>
          <a:spcPct val="0"/>
        </a:spcBef>
        <a:buNone/>
        <a:defRPr sz="2600" b="1" i="0" kern="1200" spc="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1pPr>
      <a:lvl2pPr marL="466344"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baseline="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1417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2920" y="2692400"/>
            <a:ext cx="8229600" cy="3429000"/>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pic>
        <p:nvPicPr>
          <p:cNvPr id="7"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8" r:id="rId1"/>
  </p:sldLayoutIdLst>
  <p:hf sldNum="0" hdr="0" dt="0"/>
  <p:txStyles>
    <p:titleStyle>
      <a:lvl1pPr algn="ctr" defTabSz="457200" rtl="0" eaLnBrk="1" latinLnBrk="0" hangingPunct="1">
        <a:spcBef>
          <a:spcPct val="0"/>
        </a:spcBef>
        <a:buNone/>
        <a:defRPr sz="2600" b="1" i="0" kern="1200">
          <a:solidFill>
            <a:schemeClr val="tx1"/>
          </a:solidFill>
          <a:latin typeface="Arial"/>
          <a:ea typeface="+mj-ea"/>
          <a:cs typeface="Arial"/>
        </a:defRPr>
      </a:lvl1pPr>
    </p:titleStyle>
    <p:bodyStyle>
      <a:lvl1pPr marL="0" indent="0" algn="ctr" defTabSz="457200" rtl="0" eaLnBrk="1" latinLnBrk="0" hangingPunct="1">
        <a:spcBef>
          <a:spcPct val="20000"/>
        </a:spcBef>
        <a:spcAft>
          <a:spcPts val="800"/>
        </a:spcAft>
        <a:buFont typeface="Arial"/>
        <a:buNone/>
        <a:defRPr sz="1800" b="0" i="0" kern="1200">
          <a:solidFill>
            <a:schemeClr val="bg1"/>
          </a:solidFill>
          <a:latin typeface="Arial"/>
          <a:ea typeface="+mn-ea"/>
          <a:cs typeface="Arial"/>
        </a:defRPr>
      </a:lvl1pPr>
      <a:lvl2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2pPr>
      <a:lvl3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3pPr>
      <a:lvl4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4pPr>
      <a:lvl5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40"/>
            <a:ext cx="8229600" cy="502920"/>
          </a:xfrm>
          <a:prstGeom prst="rect">
            <a:avLst/>
          </a:prstGeom>
        </p:spPr>
        <p:txBody>
          <a:bodyPr vert="horz" lIns="0" tIns="0" rIns="0" bIns="0" rtlCol="0" anchor="b"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502920" y="1143000"/>
            <a:ext cx="8229600" cy="52578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8" name="Straight Connector 7"/>
          <p:cNvCxnSpPr/>
          <p:nvPr userDrawn="1"/>
        </p:nvCxnSpPr>
        <p:spPr bwMode="auto">
          <a:xfrm>
            <a:off x="502920" y="9540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hf sldNum="0" hdr="0" dt="0"/>
  <p:txStyles>
    <p:titleStyle>
      <a:lvl1pPr algn="l" defTabSz="457200" rtl="0" eaLnBrk="1" latinLnBrk="0" hangingPunct="1">
        <a:spcBef>
          <a:spcPct val="0"/>
        </a:spcBef>
        <a:buNone/>
        <a:defRPr sz="2600" b="1" i="0" kern="1200" baseline="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39"/>
            <a:ext cx="8229600" cy="841248"/>
          </a:xfrm>
          <a:prstGeom prst="rect">
            <a:avLst/>
          </a:prstGeom>
        </p:spPr>
        <p:txBody>
          <a:bodyPr vert="horz" lIns="0" tIns="0" rIns="0" bIns="0" rtlCol="0" anchor="b">
            <a:noAutofit/>
          </a:bodyPr>
          <a:lstStyle/>
          <a:p>
            <a:r>
              <a:rPr lang="en-US" dirty="0" smtClean="0"/>
              <a:t>Long title </a:t>
            </a:r>
            <a:br>
              <a:rPr lang="en-US" dirty="0" smtClean="0"/>
            </a:br>
            <a:r>
              <a:rPr lang="en-US" dirty="0" smtClean="0"/>
              <a:t>sentence case</a:t>
            </a:r>
            <a:endParaRPr lang="en-US" dirty="0"/>
          </a:p>
        </p:txBody>
      </p:sp>
      <p:sp>
        <p:nvSpPr>
          <p:cNvPr id="3" name="Text Placeholder 2"/>
          <p:cNvSpPr>
            <a:spLocks noGrp="1"/>
          </p:cNvSpPr>
          <p:nvPr>
            <p:ph type="body" idx="1"/>
          </p:nvPr>
        </p:nvSpPr>
        <p:spPr>
          <a:xfrm>
            <a:off x="502920" y="1463040"/>
            <a:ext cx="8229600" cy="4800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11" name="Straight Connector 10"/>
          <p:cNvCxnSpPr/>
          <p:nvPr userDrawn="1"/>
        </p:nvCxnSpPr>
        <p:spPr bwMode="auto">
          <a:xfrm>
            <a:off x="502920" y="12715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1" r:id="rId3"/>
    <p:sldLayoutId id="2147483782" r:id="rId4"/>
    <p:sldLayoutId id="2147483783" r:id="rId5"/>
  </p:sldLayoutIdLst>
  <p:hf sldNum="0" hdr="0" dt="0"/>
  <p:txStyles>
    <p:titleStyle>
      <a:lvl1pPr algn="l" defTabSz="457200" rtl="0" eaLnBrk="1" latinLnBrk="0" hangingPunct="1">
        <a:spcBef>
          <a:spcPct val="0"/>
        </a:spcBef>
        <a:buNone/>
        <a:defRPr sz="2600" b="1" i="0" kern="120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502920" y="320039"/>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ctr"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6" cstate="print"/>
          <a:srcRect/>
          <a:stretch>
            <a:fillRect/>
          </a:stretch>
        </p:blipFill>
        <p:spPr bwMode="auto">
          <a:xfrm>
            <a:off x="533400" y="6553200"/>
            <a:ext cx="1447800" cy="203200"/>
          </a:xfrm>
          <a:prstGeom prst="rect">
            <a:avLst/>
          </a:prstGeom>
          <a:noFill/>
          <a:ln w="9525">
            <a:noFill/>
            <a:miter lim="800000"/>
            <a:headEnd/>
            <a:tailEnd/>
          </a:ln>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 id="2147483798" r:id="rId2"/>
    <p:sldLayoutId id="2147483765" r:id="rId3"/>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unchouty/gids2014-annotaion" TargetMode="External"/><Relationship Id="rId7" Type="http://schemas.openxmlformats.org/officeDocument/2006/relationships/hyperlink" Target="http://blog.retep.org/2009/02/13/getting-class-values-from-annotations-in-an-annotationprocessor/"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deors.wordpress.com/2011/10/08/annotation-processors/" TargetMode="External"/><Relationship Id="rId5" Type="http://schemas.openxmlformats.org/officeDocument/2006/relationships/hyperlink" Target="http://types.cs.washington.edu/jsr308/" TargetMode="External"/><Relationship Id="rId4" Type="http://schemas.openxmlformats.org/officeDocument/2006/relationships/hyperlink" Target="http://projectlombok.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p>
            <a:r>
              <a:rPr lang="en-US" sz="4000" dirty="0">
                <a:solidFill>
                  <a:srgbClr val="000000"/>
                </a:solidFill>
              </a:rPr>
              <a:t/>
            </a:r>
            <a:br>
              <a:rPr lang="en-US" sz="4000" dirty="0">
                <a:solidFill>
                  <a:srgbClr val="000000"/>
                </a:solidFill>
              </a:rPr>
            </a:br>
            <a:r>
              <a:rPr lang="en-US" sz="4000" dirty="0">
                <a:solidFill>
                  <a:srgbClr val="000000"/>
                </a:solidFill>
              </a:rPr>
              <a:t>Metadata </a:t>
            </a:r>
            <a:r>
              <a:rPr lang="en-US" sz="4000" dirty="0" smtClean="0">
                <a:solidFill>
                  <a:srgbClr val="000000"/>
                </a:solidFill>
              </a:rPr>
              <a:t>Features</a:t>
            </a:r>
            <a:br>
              <a:rPr lang="en-US" sz="4000" dirty="0" smtClean="0">
                <a:solidFill>
                  <a:srgbClr val="000000"/>
                </a:solidFill>
              </a:rPr>
            </a:br>
            <a:r>
              <a:rPr lang="en-US" sz="4000" dirty="0" smtClean="0">
                <a:solidFill>
                  <a:srgbClr val="000000"/>
                </a:solidFill>
              </a:rPr>
              <a:t>in </a:t>
            </a:r>
            <a:r>
              <a:rPr lang="en-US" sz="4000" dirty="0">
                <a:solidFill>
                  <a:srgbClr val="000000"/>
                </a:solidFill>
              </a:rPr>
              <a:t>Java SE 8</a:t>
            </a:r>
          </a:p>
        </p:txBody>
      </p:sp>
      <p:sp>
        <p:nvSpPr>
          <p:cNvPr id="5" name="Text Placeholder 4"/>
          <p:cNvSpPr>
            <a:spLocks noGrp="1"/>
          </p:cNvSpPr>
          <p:nvPr>
            <p:ph type="body" sz="quarter" idx="11"/>
          </p:nvPr>
        </p:nvSpPr>
        <p:spPr>
          <a:xfrm>
            <a:off x="571500" y="4762500"/>
            <a:ext cx="8001000" cy="749300"/>
          </a:xfrm>
        </p:spPr>
        <p:txBody>
          <a:bodyPr/>
          <a:lstStyle/>
          <a:p>
            <a:r>
              <a:rPr lang="en-US" dirty="0"/>
              <a:t>Rajan Punchouty </a:t>
            </a:r>
            <a:endParaRPr lang="en-US" dirty="0" smtClean="0"/>
          </a:p>
          <a:p>
            <a:r>
              <a:rPr lang="en-US" dirty="0" smtClean="0"/>
              <a:t>24 </a:t>
            </a:r>
            <a:r>
              <a:rPr lang="en-US" dirty="0"/>
              <a:t>April 2014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Annotation on Types</a:t>
            </a:r>
            <a:endParaRPr lang="en-US" dirty="0"/>
          </a:p>
        </p:txBody>
      </p:sp>
      <p:sp>
        <p:nvSpPr>
          <p:cNvPr id="6" name="Subtitle 5"/>
          <p:cNvSpPr>
            <a:spLocks noGrp="1"/>
          </p:cNvSpPr>
          <p:nvPr>
            <p:ph type="subTitle" idx="1"/>
          </p:nvPr>
        </p:nvSpPr>
        <p:spPr/>
        <p:txBody>
          <a:bodyPr/>
          <a:lstStyle/>
          <a:p>
            <a:r>
              <a:rPr lang="en-US" sz="1800" b="1" dirty="0" smtClean="0"/>
              <a:t>Java 8 </a:t>
            </a:r>
            <a:r>
              <a:rPr lang="en-US" sz="1800" b="1" dirty="0" smtClean="0"/>
              <a:t>Annotation </a:t>
            </a:r>
            <a:r>
              <a:rPr lang="en-US" sz="1800" b="1" dirty="0" smtClean="0"/>
              <a:t>Feature</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03</a:t>
            </a:r>
            <a:endParaRPr lang="en-US" dirty="0"/>
          </a:p>
        </p:txBody>
      </p:sp>
    </p:spTree>
    <p:extLst>
      <p:ext uri="{BB962C8B-B14F-4D97-AF65-F5344CB8AC3E}">
        <p14:creationId xmlns:p14="http://schemas.microsoft.com/office/powerpoint/2010/main" val="1338430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TYPED 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Typed </a:t>
            </a:r>
            <a:r>
              <a:rPr lang="en-US" sz="2400" dirty="0" smtClean="0"/>
              <a:t>Annotation</a:t>
            </a:r>
          </a:p>
          <a:p>
            <a:pPr marL="971550" lvl="1" indent="-514350">
              <a:spcAft>
                <a:spcPct val="0"/>
              </a:spcAft>
            </a:pPr>
            <a:r>
              <a:rPr lang="en-US" sz="2400" dirty="0" smtClean="0"/>
              <a:t>Pre JDK 8 – annotation on declaration only</a:t>
            </a:r>
          </a:p>
          <a:p>
            <a:pPr marL="971550" lvl="1" indent="-514350">
              <a:spcAft>
                <a:spcPct val="0"/>
              </a:spcAft>
            </a:pPr>
            <a:r>
              <a:rPr lang="en-US" sz="2400" dirty="0" smtClean="0"/>
              <a:t>JDK 8 – annotation on any ‘type use’</a:t>
            </a:r>
          </a:p>
          <a:p>
            <a:pPr marL="514350" indent="-514350">
              <a:spcAft>
                <a:spcPct val="0"/>
              </a:spcAft>
              <a:buFont typeface="Arial" pitchFamily="34" charset="0"/>
              <a:buChar char="•"/>
            </a:pPr>
            <a:r>
              <a:rPr lang="en-US" sz="2400" dirty="0" smtClean="0"/>
              <a:t>Annotations </a:t>
            </a:r>
            <a:r>
              <a:rPr lang="en-US" sz="2400" dirty="0" smtClean="0"/>
              <a:t>can be used during</a:t>
            </a:r>
            <a:endParaRPr lang="en-US" sz="2400" dirty="0" smtClean="0"/>
          </a:p>
          <a:p>
            <a:pPr marL="971550" lvl="1" indent="-514350">
              <a:spcAft>
                <a:spcPct val="0"/>
              </a:spcAft>
            </a:pPr>
            <a:r>
              <a:rPr lang="en-US" sz="2400" dirty="0" smtClean="0"/>
              <a:t>Instance creation (new operator)</a:t>
            </a:r>
          </a:p>
          <a:p>
            <a:pPr marL="971550" lvl="1" indent="-514350">
              <a:spcAft>
                <a:spcPct val="0"/>
              </a:spcAft>
            </a:pPr>
            <a:r>
              <a:rPr lang="en-US" sz="2400" dirty="0" smtClean="0"/>
              <a:t>Object Cast</a:t>
            </a:r>
            <a:endParaRPr lang="en-US" sz="2400" dirty="0" smtClean="0"/>
          </a:p>
          <a:p>
            <a:pPr marL="971550" lvl="1" indent="-514350">
              <a:spcAft>
                <a:spcPct val="0"/>
              </a:spcAft>
            </a:pPr>
            <a:r>
              <a:rPr lang="en-US" sz="2400" dirty="0" smtClean="0"/>
              <a:t>Implement clause</a:t>
            </a:r>
          </a:p>
          <a:p>
            <a:pPr marL="971550" lvl="1" indent="-514350">
              <a:spcAft>
                <a:spcPct val="0"/>
              </a:spcAft>
            </a:pPr>
            <a:r>
              <a:rPr lang="en-US" sz="2400" dirty="0" smtClean="0"/>
              <a:t>Throw clause</a:t>
            </a:r>
          </a:p>
          <a:p>
            <a:pPr marL="514350" indent="-514350">
              <a:spcAft>
                <a:spcPct val="0"/>
              </a:spcAft>
              <a:buFont typeface="Arial" pitchFamily="34" charset="0"/>
              <a:buChar char="•"/>
            </a:pPr>
            <a:r>
              <a:rPr lang="en-US" sz="2400" dirty="0" smtClean="0"/>
              <a:t>Use Case</a:t>
            </a:r>
          </a:p>
          <a:p>
            <a:pPr marL="971550" lvl="1" indent="-514350">
              <a:spcAft>
                <a:spcPct val="0"/>
              </a:spcAft>
              <a:buFont typeface="Arial" pitchFamily="34" charset="0"/>
              <a:buChar char="•"/>
            </a:pPr>
            <a:r>
              <a:rPr lang="en-US" sz="2400" dirty="0" smtClean="0"/>
              <a:t>Checker Framework</a:t>
            </a:r>
          </a:p>
          <a:p>
            <a:pPr marL="514350" indent="-514350">
              <a:spcAft>
                <a:spcPct val="0"/>
              </a:spcAft>
              <a:buFont typeface="Arial" pitchFamily="34" charset="0"/>
              <a:buChar char="•"/>
            </a:pPr>
            <a:r>
              <a:rPr lang="en-US" sz="2400" dirty="0" smtClean="0"/>
              <a:t>Demo</a:t>
            </a:r>
            <a:endParaRPr lang="en-US" sz="2400" dirty="0"/>
          </a:p>
          <a:p>
            <a:pPr marL="514350" indent="-514350">
              <a:spcAft>
                <a:spcPct val="0"/>
              </a:spcAft>
              <a:buFont typeface="Arial" pitchFamily="34" charset="0"/>
              <a:buChar char="•"/>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41174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04</a:t>
            </a:r>
            <a:endParaRPr lang="en-US" dirty="0"/>
          </a:p>
        </p:txBody>
      </p:sp>
      <p:sp>
        <p:nvSpPr>
          <p:cNvPr id="5" name="Title 4"/>
          <p:cNvSpPr>
            <a:spLocks noGrp="1"/>
          </p:cNvSpPr>
          <p:nvPr>
            <p:ph type="ctrTitle"/>
          </p:nvPr>
        </p:nvSpPr>
        <p:spPr/>
        <p:txBody>
          <a:bodyPr/>
          <a:lstStyle/>
          <a:p>
            <a:r>
              <a:rPr lang="en-US" dirty="0" smtClean="0"/>
              <a:t>Annotation - Functional Interface</a:t>
            </a:r>
            <a:endParaRPr lang="en-US" dirty="0"/>
          </a:p>
        </p:txBody>
      </p:sp>
      <p:sp>
        <p:nvSpPr>
          <p:cNvPr id="6" name="Subtitle 5"/>
          <p:cNvSpPr>
            <a:spLocks noGrp="1"/>
          </p:cNvSpPr>
          <p:nvPr>
            <p:ph type="subTitle" idx="1"/>
          </p:nvPr>
        </p:nvSpPr>
        <p:spPr/>
        <p:txBody>
          <a:bodyPr/>
          <a:lstStyle/>
          <a:p>
            <a:r>
              <a:rPr lang="en-US" sz="1800" b="1" dirty="0"/>
              <a:t>Lambda </a:t>
            </a:r>
            <a:r>
              <a:rPr lang="en-US" sz="1800" b="1" dirty="0" smtClean="0"/>
              <a:t>Expressions</a:t>
            </a:r>
            <a:endParaRPr lang="en-US" sz="1800" b="1" dirty="0"/>
          </a:p>
        </p:txBody>
      </p:sp>
    </p:spTree>
    <p:extLst>
      <p:ext uri="{BB962C8B-B14F-4D97-AF65-F5344CB8AC3E}">
        <p14:creationId xmlns:p14="http://schemas.microsoft.com/office/powerpoint/2010/main" val="107317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Functional Interface</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New </a:t>
            </a:r>
            <a:r>
              <a:rPr lang="en-US" sz="2800" dirty="0"/>
              <a:t>Annotation – @</a:t>
            </a:r>
            <a:r>
              <a:rPr lang="en-US" sz="2800" dirty="0" err="1"/>
              <a:t>FunctionalInterface</a:t>
            </a:r>
            <a:endParaRPr lang="en-US" sz="2800" dirty="0" smtClean="0"/>
          </a:p>
          <a:p>
            <a:pPr>
              <a:lnSpc>
                <a:spcPct val="100000"/>
              </a:lnSpc>
              <a:spcAft>
                <a:spcPct val="0"/>
              </a:spcAft>
            </a:pPr>
            <a:r>
              <a:rPr lang="en-US" sz="2800" dirty="0" smtClean="0"/>
              <a:t>Informative annotation</a:t>
            </a:r>
          </a:p>
          <a:p>
            <a:pPr>
              <a:lnSpc>
                <a:spcPct val="100000"/>
              </a:lnSpc>
              <a:spcAft>
                <a:spcPct val="0"/>
              </a:spcAft>
            </a:pPr>
            <a:r>
              <a:rPr lang="en-US" sz="2800" dirty="0" smtClean="0"/>
              <a:t>Java Language Specification - Interface </a:t>
            </a:r>
            <a:r>
              <a:rPr lang="en-US" sz="2800" dirty="0" smtClean="0"/>
              <a:t>with exactly one abstract </a:t>
            </a:r>
            <a:r>
              <a:rPr lang="en-US" sz="2800" dirty="0" smtClean="0"/>
              <a:t>method</a:t>
            </a:r>
          </a:p>
          <a:p>
            <a:pPr>
              <a:lnSpc>
                <a:spcPct val="100000"/>
              </a:lnSpc>
              <a:spcAft>
                <a:spcPct val="0"/>
              </a:spcAft>
            </a:pPr>
            <a:r>
              <a:rPr lang="en-US" sz="2800" dirty="0" smtClean="0"/>
              <a:t>JDK Interfaces annotated as Functional Interface</a:t>
            </a:r>
          </a:p>
          <a:p>
            <a:pPr lvl="2">
              <a:lnSpc>
                <a:spcPct val="100000"/>
              </a:lnSpc>
              <a:spcAft>
                <a:spcPct val="0"/>
              </a:spcAft>
            </a:pPr>
            <a:r>
              <a:rPr lang="en-US" sz="2400" dirty="0" smtClean="0"/>
              <a:t>Comparator, </a:t>
            </a:r>
            <a:r>
              <a:rPr lang="en-US" sz="2400" dirty="0" smtClean="0"/>
              <a:t>Runnable, Callable, </a:t>
            </a:r>
            <a:r>
              <a:rPr lang="en-US" sz="2400" dirty="0" err="1" smtClean="0"/>
              <a:t>FileFilter</a:t>
            </a:r>
            <a:endParaRPr lang="en-US" sz="2400" dirty="0" smtClean="0"/>
          </a:p>
          <a:p>
            <a:pPr>
              <a:lnSpc>
                <a:spcPct val="100000"/>
              </a:lnSpc>
              <a:spcAft>
                <a:spcPct val="0"/>
              </a:spcAft>
              <a:buClr>
                <a:srgbClr val="355F99"/>
              </a:buClr>
            </a:pPr>
            <a:r>
              <a:rPr lang="en-US" sz="2800" dirty="0" err="1" smtClean="0"/>
              <a:t>java.util.function</a:t>
            </a:r>
            <a:r>
              <a:rPr lang="en-US" sz="2800" dirty="0" smtClean="0"/>
              <a:t> – Interfaces</a:t>
            </a:r>
            <a:endParaRPr lang="en-US" sz="2800" dirty="0"/>
          </a:p>
          <a:p>
            <a:pPr lvl="2">
              <a:lnSpc>
                <a:spcPct val="100000"/>
              </a:lnSpc>
              <a:spcAft>
                <a:spcPct val="0"/>
              </a:spcAft>
              <a:buClr>
                <a:srgbClr val="355F99"/>
              </a:buClr>
            </a:pPr>
            <a:r>
              <a:rPr lang="en-US" sz="2400" dirty="0" smtClean="0"/>
              <a:t>Predicate, Function, </a:t>
            </a:r>
            <a:r>
              <a:rPr lang="en-US" sz="2400" dirty="0" err="1" smtClean="0"/>
              <a:t>BiFunction</a:t>
            </a:r>
            <a:r>
              <a:rPr lang="en-US" sz="2400" dirty="0" smtClean="0"/>
              <a:t>, Consumer, Supplier</a:t>
            </a:r>
          </a:p>
          <a:p>
            <a:pPr>
              <a:lnSpc>
                <a:spcPct val="100000"/>
              </a:lnSpc>
              <a:spcAft>
                <a:spcPct val="0"/>
              </a:spcAft>
              <a:buClr>
                <a:srgbClr val="355F99"/>
              </a:buClr>
            </a:pPr>
            <a:r>
              <a:rPr lang="en-US" sz="2800" dirty="0" smtClean="0"/>
              <a:t>From </a:t>
            </a:r>
            <a:r>
              <a:rPr lang="en-US" sz="2800" dirty="0"/>
              <a:t>d</a:t>
            </a:r>
            <a:r>
              <a:rPr lang="en-US" sz="2800" dirty="0" smtClean="0"/>
              <a:t>efinition above </a:t>
            </a:r>
            <a:r>
              <a:rPr lang="en-US" sz="2800" dirty="0" err="1" smtClean="0"/>
              <a:t>ActionListener</a:t>
            </a:r>
            <a:r>
              <a:rPr lang="en-US" sz="2800" dirty="0" smtClean="0"/>
              <a:t> can also be treated as Functional Interface</a:t>
            </a:r>
          </a:p>
          <a:p>
            <a:pPr>
              <a:lnSpc>
                <a:spcPct val="100000"/>
              </a:lnSpc>
              <a:spcAft>
                <a:spcPct val="0"/>
              </a:spcAft>
              <a:buClr>
                <a:srgbClr val="355F99"/>
              </a:buClr>
            </a:pPr>
            <a:r>
              <a:rPr lang="en-US" sz="2800" dirty="0" smtClean="0"/>
              <a:t>SO WHAT IS THE BIG DEAL?</a:t>
            </a:r>
            <a:endParaRPr lang="en-US" sz="2800" dirty="0" smtClean="0"/>
          </a:p>
          <a:p>
            <a:pPr lvl="2">
              <a:lnSpc>
                <a:spcPct val="100000"/>
              </a:lnSpc>
              <a:spcAft>
                <a:spcPct val="0"/>
              </a:spcAft>
              <a:buClr>
                <a:srgbClr val="355F99"/>
              </a:buClr>
            </a:pP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515432088"/>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Lambda </a:t>
            </a:r>
            <a:r>
              <a:rPr lang="en-US" dirty="0" smtClean="0"/>
              <a:t>Expressions </a:t>
            </a:r>
            <a:r>
              <a:rPr lang="en-US" dirty="0" smtClean="0"/>
              <a:t>– An introduction</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Code as data</a:t>
            </a:r>
          </a:p>
          <a:p>
            <a:pPr lvl="1">
              <a:lnSpc>
                <a:spcPct val="100000"/>
              </a:lnSpc>
              <a:spcAft>
                <a:spcPct val="0"/>
              </a:spcAft>
            </a:pPr>
            <a:r>
              <a:rPr lang="en-US" sz="2600" dirty="0" smtClean="0"/>
              <a:t>Statements can be assigned to variable</a:t>
            </a:r>
          </a:p>
          <a:p>
            <a:pPr lvl="1">
              <a:lnSpc>
                <a:spcPct val="100000"/>
              </a:lnSpc>
              <a:spcAft>
                <a:spcPct val="0"/>
              </a:spcAft>
            </a:pPr>
            <a:r>
              <a:rPr lang="en-US" sz="2600" dirty="0" smtClean="0"/>
              <a:t>Can pass as method </a:t>
            </a:r>
            <a:r>
              <a:rPr lang="en-US" sz="2600" dirty="0" smtClean="0"/>
              <a:t>parameters</a:t>
            </a:r>
          </a:p>
          <a:p>
            <a:pPr>
              <a:lnSpc>
                <a:spcPct val="100000"/>
              </a:lnSpc>
              <a:spcAft>
                <a:spcPct val="0"/>
              </a:spcAft>
            </a:pPr>
            <a:r>
              <a:rPr lang="en-US" sz="2800" dirty="0" smtClean="0"/>
              <a:t>Syntax</a:t>
            </a:r>
          </a:p>
          <a:p>
            <a:pPr lvl="1">
              <a:lnSpc>
                <a:spcPct val="100000"/>
              </a:lnSpc>
              <a:spcAft>
                <a:spcPct val="0"/>
              </a:spcAft>
            </a:pPr>
            <a:r>
              <a:rPr lang="en-US" sz="2600" dirty="0" smtClean="0"/>
              <a:t>Parameters -&gt; body</a:t>
            </a:r>
            <a:endParaRPr lang="en-US" sz="2600" dirty="0"/>
          </a:p>
          <a:p>
            <a:pPr lvl="1">
              <a:lnSpc>
                <a:spcPct val="100000"/>
              </a:lnSpc>
              <a:spcAft>
                <a:spcPct val="0"/>
              </a:spcAft>
            </a:pPr>
            <a:r>
              <a:rPr lang="en-US" sz="2600" dirty="0" smtClean="0"/>
              <a:t>Code Demo</a:t>
            </a:r>
          </a:p>
          <a:p>
            <a:pPr>
              <a:lnSpc>
                <a:spcPct val="100000"/>
              </a:lnSpc>
              <a:spcAft>
                <a:spcPct val="0"/>
              </a:spcAft>
            </a:pPr>
            <a:r>
              <a:rPr lang="en-US" sz="2800" dirty="0" smtClean="0"/>
              <a:t>Functional Interfaces and Lambda Expressions</a:t>
            </a:r>
          </a:p>
          <a:p>
            <a:pPr>
              <a:lnSpc>
                <a:spcPct val="100000"/>
              </a:lnSpc>
              <a:spcAft>
                <a:spcPct val="0"/>
              </a:spcAft>
            </a:pPr>
            <a:r>
              <a:rPr lang="en-US" sz="2800" dirty="0" smtClean="0"/>
              <a:t>Functional interfaces can be assigned to any thing that fulfill the contract</a:t>
            </a:r>
          </a:p>
          <a:p>
            <a:pPr>
              <a:lnSpc>
                <a:spcPct val="100000"/>
              </a:lnSpc>
              <a:spcAft>
                <a:spcPct val="0"/>
              </a:spcAft>
            </a:pPr>
            <a:r>
              <a:rPr lang="en-US" sz="2800" dirty="0" smtClean="0"/>
              <a:t>Benefits</a:t>
            </a:r>
          </a:p>
          <a:p>
            <a:pPr lvl="1">
              <a:lnSpc>
                <a:spcPct val="100000"/>
              </a:lnSpc>
              <a:spcAft>
                <a:spcPct val="0"/>
              </a:spcAft>
            </a:pPr>
            <a:r>
              <a:rPr lang="en-US" sz="2200" dirty="0" smtClean="0"/>
              <a:t>Clean code, enable parallel processing, functional type programing </a:t>
            </a:r>
          </a:p>
          <a:p>
            <a:pPr lvl="1">
              <a:lnSpc>
                <a:spcPct val="100000"/>
              </a:lnSpc>
              <a:spcAft>
                <a:spcPct val="0"/>
              </a:spcAft>
            </a:pPr>
            <a:endParaRPr lang="en-US" sz="22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125915907"/>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a:t>M</a:t>
            </a:r>
            <a:r>
              <a:rPr lang="en-US" dirty="0" smtClean="0"/>
              <a:t>iscellaneous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Method References</a:t>
            </a:r>
          </a:p>
          <a:p>
            <a:pPr lvl="1">
              <a:lnSpc>
                <a:spcPct val="100000"/>
              </a:lnSpc>
              <a:spcAft>
                <a:spcPct val="0"/>
              </a:spcAft>
            </a:pPr>
            <a:r>
              <a:rPr lang="en-US" sz="2600" dirty="0" smtClean="0"/>
              <a:t>Lambda Expressions have parameter, return type and some code statements.</a:t>
            </a:r>
          </a:p>
          <a:p>
            <a:pPr lvl="1">
              <a:lnSpc>
                <a:spcPct val="100000"/>
              </a:lnSpc>
              <a:spcAft>
                <a:spcPct val="0"/>
              </a:spcAft>
            </a:pPr>
            <a:r>
              <a:rPr lang="en-US" sz="2600" dirty="0" smtClean="0"/>
              <a:t>Syntax – Demo </a:t>
            </a:r>
            <a:endParaRPr lang="en-US" sz="2600" dirty="0"/>
          </a:p>
          <a:p>
            <a:pPr>
              <a:lnSpc>
                <a:spcPct val="100000"/>
              </a:lnSpc>
              <a:spcAft>
                <a:spcPct val="0"/>
              </a:spcAft>
            </a:pPr>
            <a:r>
              <a:rPr lang="en-US" sz="2800" dirty="0"/>
              <a:t>Default </a:t>
            </a:r>
            <a:r>
              <a:rPr lang="en-US" sz="2800" dirty="0" smtClean="0"/>
              <a:t>Methods</a:t>
            </a:r>
            <a:r>
              <a:rPr lang="en-US" sz="2800" dirty="0"/>
              <a:t> – Demo </a:t>
            </a:r>
            <a:endParaRPr lang="en-US" sz="2800" dirty="0" smtClean="0"/>
          </a:p>
          <a:p>
            <a:pPr lvl="1">
              <a:lnSpc>
                <a:spcPct val="100000"/>
              </a:lnSpc>
              <a:spcAft>
                <a:spcPct val="0"/>
              </a:spcAft>
            </a:pPr>
            <a:r>
              <a:rPr lang="en-US" sz="2600" dirty="0" smtClean="0"/>
              <a:t>Functional interface can have default methods</a:t>
            </a:r>
            <a:endParaRPr lang="en-US" sz="2600" dirty="0"/>
          </a:p>
          <a:p>
            <a:pPr>
              <a:lnSpc>
                <a:spcPct val="100000"/>
              </a:lnSpc>
              <a:spcAft>
                <a:spcPct val="0"/>
              </a:spcAft>
            </a:pPr>
            <a:r>
              <a:rPr lang="en-US" sz="2800" dirty="0"/>
              <a:t>Static Methods</a:t>
            </a:r>
            <a:endParaRPr lang="en-US" sz="2400" dirty="0"/>
          </a:p>
          <a:p>
            <a:pPr>
              <a:lnSpc>
                <a:spcPct val="100000"/>
              </a:lnSpc>
              <a:spcAft>
                <a:spcPct val="0"/>
              </a:spcAft>
            </a:pPr>
            <a:endParaRPr lang="en-US" sz="2800" dirty="0" smtClean="0"/>
          </a:p>
          <a:p>
            <a:pPr>
              <a:lnSpc>
                <a:spcPct val="100000"/>
              </a:lnSpc>
              <a:spcAft>
                <a:spcPct val="0"/>
              </a:spcAft>
            </a:pPr>
            <a:r>
              <a:rPr lang="en-US" sz="2800" dirty="0" smtClean="0"/>
              <a:t>Streams operations are functional </a:t>
            </a:r>
            <a:r>
              <a:rPr lang="en-US" sz="2800" dirty="0" smtClean="0"/>
              <a:t>in </a:t>
            </a:r>
            <a:r>
              <a:rPr lang="en-US" sz="2800" dirty="0"/>
              <a:t>nature – Demo </a:t>
            </a: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281682909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References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a:t>Supporting Code – </a:t>
            </a:r>
            <a:r>
              <a:rPr lang="en-US" sz="2800" dirty="0">
                <a:hlinkClick r:id="rId3"/>
              </a:rPr>
              <a:t>https://</a:t>
            </a:r>
            <a:r>
              <a:rPr lang="en-US" sz="2800" dirty="0" smtClean="0">
                <a:hlinkClick r:id="rId3"/>
              </a:rPr>
              <a:t>github.com/punchouty/gids2014-annotaion</a:t>
            </a:r>
            <a:endParaRPr lang="en-US" sz="2800" dirty="0" smtClean="0"/>
          </a:p>
          <a:p>
            <a:pPr>
              <a:lnSpc>
                <a:spcPct val="100000"/>
              </a:lnSpc>
              <a:spcAft>
                <a:spcPct val="0"/>
              </a:spcAft>
            </a:pPr>
            <a:r>
              <a:rPr lang="en-US" sz="2800" dirty="0" smtClean="0"/>
              <a:t>Lombok </a:t>
            </a:r>
            <a:r>
              <a:rPr lang="en-US" sz="2800" dirty="0"/>
              <a:t>– </a:t>
            </a:r>
            <a:r>
              <a:rPr lang="en-US" sz="2800" dirty="0">
                <a:hlinkClick r:id="rId4"/>
              </a:rPr>
              <a:t>http://projectlombok.org</a:t>
            </a:r>
            <a:r>
              <a:rPr lang="en-US" sz="2800" dirty="0" smtClean="0">
                <a:hlinkClick r:id="rId4"/>
              </a:rPr>
              <a:t>/</a:t>
            </a:r>
            <a:endParaRPr lang="en-US" sz="2800" dirty="0" smtClean="0"/>
          </a:p>
          <a:p>
            <a:pPr>
              <a:lnSpc>
                <a:spcPct val="100000"/>
              </a:lnSpc>
              <a:spcAft>
                <a:spcPct val="0"/>
              </a:spcAft>
            </a:pPr>
            <a:r>
              <a:rPr lang="en-US" sz="2800" dirty="0" smtClean="0"/>
              <a:t>Checker Framework </a:t>
            </a:r>
            <a:r>
              <a:rPr lang="en-US" sz="2800" dirty="0"/>
              <a:t>– </a:t>
            </a:r>
            <a:r>
              <a:rPr lang="en-US" sz="2800" dirty="0">
                <a:hlinkClick r:id="rId5"/>
              </a:rPr>
              <a:t>http://types.cs.washington.edu/jsr308</a:t>
            </a:r>
            <a:r>
              <a:rPr lang="en-US" sz="2800" dirty="0" smtClean="0">
                <a:hlinkClick r:id="rId5"/>
              </a:rPr>
              <a:t>/</a:t>
            </a:r>
            <a:endParaRPr lang="en-US" sz="2800" dirty="0" smtClean="0"/>
          </a:p>
          <a:p>
            <a:pPr>
              <a:lnSpc>
                <a:spcPct val="100000"/>
              </a:lnSpc>
              <a:spcAft>
                <a:spcPct val="0"/>
              </a:spcAft>
            </a:pPr>
            <a:r>
              <a:rPr lang="en-US" sz="2800" dirty="0" smtClean="0"/>
              <a:t>Annotation Processing </a:t>
            </a:r>
            <a:r>
              <a:rPr lang="en-US" sz="2800" dirty="0"/>
              <a:t>– </a:t>
            </a:r>
            <a:r>
              <a:rPr lang="en-US" sz="2800" dirty="0">
                <a:hlinkClick r:id="rId6"/>
              </a:rPr>
              <a:t>http://deors.wordpress.com/2011/10/08/annotation-processors</a:t>
            </a:r>
            <a:r>
              <a:rPr lang="en-US" sz="2800" dirty="0" smtClean="0">
                <a:hlinkClick r:id="rId6"/>
              </a:rPr>
              <a:t>/</a:t>
            </a:r>
            <a:r>
              <a:rPr lang="en-US" sz="2800" dirty="0" smtClean="0"/>
              <a:t> AND </a:t>
            </a:r>
            <a:r>
              <a:rPr lang="en-US" sz="2800" dirty="0" smtClean="0">
                <a:hlinkClick r:id="rId7"/>
              </a:rPr>
              <a:t>http</a:t>
            </a:r>
            <a:r>
              <a:rPr lang="en-US" sz="2800" dirty="0">
                <a:hlinkClick r:id="rId7"/>
              </a:rPr>
              <a:t>://blog.retep.org/2009/02/13/getting-class-values-from-annotations-in-an-annotationprocessor</a:t>
            </a:r>
            <a:r>
              <a:rPr lang="en-US" sz="2800" dirty="0" smtClean="0">
                <a:hlinkClick r:id="rId7"/>
              </a:rPr>
              <a:t>/</a:t>
            </a:r>
            <a:endParaRPr lang="en-US" sz="2800" dirty="0" smtClean="0"/>
          </a:p>
          <a:p>
            <a:pPr>
              <a:lnSpc>
                <a:spcPct val="100000"/>
              </a:lnSpc>
              <a:spcAft>
                <a:spcPct val="0"/>
              </a:spcAft>
            </a:pPr>
            <a:endParaRPr lang="en-US" sz="2800" dirty="0" smtClean="0"/>
          </a:p>
          <a:p>
            <a:pPr>
              <a:lnSpc>
                <a:spcPct val="100000"/>
              </a:lnSpc>
              <a:spcAft>
                <a:spcPct val="0"/>
              </a:spcAft>
            </a:pP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4102011233"/>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845" y="6129805"/>
            <a:ext cx="100647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20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AGENDA</a:t>
            </a:r>
            <a:endParaRPr lang="en-US" dirty="0"/>
          </a:p>
        </p:txBody>
      </p:sp>
      <p:sp>
        <p:nvSpPr>
          <p:cNvPr id="6" name="Subtitle 5"/>
          <p:cNvSpPr>
            <a:spLocks noGrp="1"/>
          </p:cNvSpPr>
          <p:nvPr>
            <p:ph type="subTitle" idx="1"/>
          </p:nvPr>
        </p:nvSpPr>
        <p:spPr>
          <a:xfrm>
            <a:off x="1143000" y="3886199"/>
            <a:ext cx="7315200" cy="2205111"/>
          </a:xfrm>
        </p:spPr>
        <p:txBody>
          <a:bodyPr/>
          <a:lstStyle/>
          <a:p>
            <a:pPr marL="457200" indent="-457200">
              <a:buFont typeface="+mj-lt"/>
              <a:buAutoNum type="arabicPeriod"/>
            </a:pPr>
            <a:r>
              <a:rPr lang="en-US" sz="2000" b="1" i="0" dirty="0" smtClean="0"/>
              <a:t>Annotations </a:t>
            </a:r>
            <a:r>
              <a:rPr lang="en-US" sz="2000" b="1" i="0" dirty="0" smtClean="0"/>
              <a:t>background</a:t>
            </a:r>
            <a:endParaRPr lang="en-US" sz="2000" b="1" i="0" dirty="0"/>
          </a:p>
          <a:p>
            <a:pPr marL="457200" indent="-457200">
              <a:buFont typeface="+mj-lt"/>
              <a:buAutoNum type="arabicPeriod"/>
            </a:pPr>
            <a:r>
              <a:rPr lang="en-US" sz="2000" b="1" i="0" dirty="0" smtClean="0"/>
              <a:t>Repeating Annotation</a:t>
            </a:r>
          </a:p>
          <a:p>
            <a:pPr marL="457200" indent="-457200">
              <a:buFont typeface="+mj-lt"/>
              <a:buAutoNum type="arabicPeriod"/>
            </a:pPr>
            <a:r>
              <a:rPr lang="en-US" sz="2000" b="1" i="0" dirty="0" smtClean="0"/>
              <a:t>Annotations on Java Types</a:t>
            </a:r>
            <a:endParaRPr lang="en-US" sz="2000" b="1" i="0" dirty="0"/>
          </a:p>
          <a:p>
            <a:pPr marL="457200" indent="-457200">
              <a:buFont typeface="+mj-lt"/>
              <a:buAutoNum type="arabicPeriod"/>
            </a:pPr>
            <a:r>
              <a:rPr lang="en-US" sz="2000" b="1" i="0" dirty="0" smtClean="0"/>
              <a:t>@</a:t>
            </a:r>
            <a:r>
              <a:rPr lang="en-US" sz="2000" b="1" i="0" dirty="0" err="1" smtClean="0"/>
              <a:t>Functionalnterface</a:t>
            </a:r>
            <a:endParaRPr lang="en-US" sz="2000" b="1" i="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54" y="6225422"/>
            <a:ext cx="7735887"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281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Annotations Background</a:t>
            </a:r>
          </a:p>
        </p:txBody>
      </p:sp>
      <p:sp>
        <p:nvSpPr>
          <p:cNvPr id="6" name="Subtitle 5"/>
          <p:cNvSpPr>
            <a:spLocks noGrp="1"/>
          </p:cNvSpPr>
          <p:nvPr>
            <p:ph type="subTitle" idx="1"/>
          </p:nvPr>
        </p:nvSpPr>
        <p:spPr/>
        <p:txBody>
          <a:bodyPr/>
          <a:lstStyle/>
          <a:p>
            <a:r>
              <a:rPr lang="en-US" sz="1800" b="1" dirty="0" smtClean="0"/>
              <a:t>Definition, Declaration and Processing</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01</a:t>
            </a:r>
            <a:endParaRPr lang="en-US" dirty="0"/>
          </a:p>
        </p:txBody>
      </p:sp>
    </p:spTree>
    <p:extLst>
      <p:ext uri="{BB962C8B-B14F-4D97-AF65-F5344CB8AC3E}">
        <p14:creationId xmlns:p14="http://schemas.microsoft.com/office/powerpoint/2010/main" val="2129555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 – ANNOTATION DEFINITION</a:t>
            </a:r>
            <a:endParaRPr lang="en-US" dirty="0"/>
          </a:p>
        </p:txBody>
      </p:sp>
      <p:sp>
        <p:nvSpPr>
          <p:cNvPr id="7" name="Text Placeholder 6"/>
          <p:cNvSpPr>
            <a:spLocks noGrp="1"/>
          </p:cNvSpPr>
          <p:nvPr>
            <p:ph type="body" sz="quarter" idx="10"/>
          </p:nvPr>
        </p:nvSpPr>
        <p:spPr/>
        <p:txBody>
          <a:bodyPr/>
          <a:lstStyle/>
          <a:p>
            <a:endParaRPr lang="en-US" sz="2400" dirty="0" smtClean="0">
              <a:solidFill>
                <a:srgbClr val="646464"/>
              </a:solidFill>
              <a:latin typeface="Consolas"/>
            </a:endParaRPr>
          </a:p>
          <a:p>
            <a:r>
              <a:rPr lang="en-US" sz="2400" dirty="0" smtClean="0">
                <a:solidFill>
                  <a:srgbClr val="646464"/>
                </a:solidFill>
                <a:latin typeface="Consolas"/>
              </a:rPr>
              <a:t>@</a:t>
            </a:r>
            <a:r>
              <a:rPr lang="en-US" sz="2400" dirty="0">
                <a:solidFill>
                  <a:srgbClr val="646464"/>
                </a:solidFill>
                <a:latin typeface="Consolas"/>
              </a:rPr>
              <a:t>Target</a:t>
            </a:r>
            <a:r>
              <a:rPr lang="en-US" sz="2400" dirty="0">
                <a:solidFill>
                  <a:srgbClr val="000000"/>
                </a:solidFill>
                <a:latin typeface="Consolas"/>
              </a:rPr>
              <a:t>(</a:t>
            </a:r>
            <a:r>
              <a:rPr lang="en-US" sz="2400" dirty="0" err="1">
                <a:solidFill>
                  <a:srgbClr val="000000"/>
                </a:solidFill>
                <a:latin typeface="Consolas"/>
              </a:rPr>
              <a:t>ElementType.</a:t>
            </a:r>
            <a:r>
              <a:rPr lang="en-US" sz="2400" b="1" i="1" dirty="0" err="1">
                <a:solidFill>
                  <a:srgbClr val="0000C0"/>
                </a:solidFill>
                <a:latin typeface="Consolas"/>
              </a:rPr>
              <a:t>TYPE</a:t>
            </a:r>
            <a:r>
              <a:rPr lang="en-US" sz="2400" b="1" i="1" dirty="0">
                <a:solidFill>
                  <a:srgbClr val="000000"/>
                </a:solidFill>
                <a:latin typeface="Consolas"/>
              </a:rPr>
              <a:t>)</a:t>
            </a:r>
          </a:p>
          <a:p>
            <a:r>
              <a:rPr lang="en-US" sz="2400" dirty="0">
                <a:solidFill>
                  <a:srgbClr val="646464"/>
                </a:solidFill>
                <a:latin typeface="Consolas"/>
              </a:rPr>
              <a:t>@Retention</a:t>
            </a:r>
            <a:r>
              <a:rPr lang="en-US" sz="2400" dirty="0">
                <a:solidFill>
                  <a:srgbClr val="000000"/>
                </a:solidFill>
                <a:latin typeface="Consolas"/>
              </a:rPr>
              <a:t>(</a:t>
            </a:r>
            <a:r>
              <a:rPr lang="en-US" sz="2400" dirty="0" err="1">
                <a:solidFill>
                  <a:srgbClr val="000000"/>
                </a:solidFill>
                <a:latin typeface="Consolas"/>
              </a:rPr>
              <a:t>RetentionPolicy.</a:t>
            </a:r>
            <a:r>
              <a:rPr lang="en-US" sz="2400" b="1" i="1" dirty="0" err="1">
                <a:solidFill>
                  <a:srgbClr val="0000C0"/>
                </a:solidFill>
                <a:latin typeface="Consolas"/>
              </a:rPr>
              <a:t>RUNTIME</a:t>
            </a:r>
            <a:r>
              <a:rPr lang="en-US" sz="2400" b="1" i="1" dirty="0">
                <a:solidFill>
                  <a:srgbClr val="000000"/>
                </a:solidFill>
                <a:latin typeface="Consolas"/>
              </a:rPr>
              <a:t>)</a:t>
            </a:r>
          </a:p>
          <a:p>
            <a:r>
              <a:rPr lang="en-US" sz="2400" b="1" dirty="0">
                <a:solidFill>
                  <a:srgbClr val="7F0055"/>
                </a:solidFill>
                <a:latin typeface="Consolas"/>
              </a:rPr>
              <a:t>public</a:t>
            </a:r>
            <a:r>
              <a:rPr lang="en-US" sz="2400" b="1" dirty="0">
                <a:solidFill>
                  <a:srgbClr val="000000"/>
                </a:solidFill>
                <a:latin typeface="Consolas"/>
              </a:rPr>
              <a:t> </a:t>
            </a:r>
            <a:r>
              <a:rPr lang="en-US" sz="2400" b="1" dirty="0">
                <a:solidFill>
                  <a:srgbClr val="7F0055"/>
                </a:solidFill>
                <a:latin typeface="Consolas"/>
              </a:rPr>
              <a:t>@interface</a:t>
            </a:r>
            <a:r>
              <a:rPr lang="en-US" sz="2400" b="1" dirty="0">
                <a:solidFill>
                  <a:srgbClr val="000000"/>
                </a:solidFill>
                <a:latin typeface="Consolas"/>
              </a:rPr>
              <a:t> </a:t>
            </a:r>
            <a:r>
              <a:rPr lang="en-US" sz="2400" b="1" dirty="0">
                <a:solidFill>
                  <a:srgbClr val="646464"/>
                </a:solidFill>
                <a:latin typeface="Consolas"/>
              </a:rPr>
              <a:t>Author</a:t>
            </a:r>
            <a:r>
              <a:rPr lang="en-US" sz="2400" b="1" dirty="0">
                <a:solidFill>
                  <a:srgbClr val="000000"/>
                </a:solidFill>
                <a:latin typeface="Consolas"/>
              </a:rPr>
              <a:t> {</a:t>
            </a:r>
          </a:p>
          <a:p>
            <a:r>
              <a:rPr lang="en-US" sz="2400" dirty="0" smtClean="0">
                <a:solidFill>
                  <a:srgbClr val="000000"/>
                </a:solidFill>
                <a:latin typeface="Consolas"/>
              </a:rPr>
              <a:t>	String </a:t>
            </a:r>
            <a:r>
              <a:rPr lang="en-US" sz="2400" dirty="0">
                <a:solidFill>
                  <a:srgbClr val="000000"/>
                </a:solidFill>
                <a:latin typeface="Consolas"/>
              </a:rPr>
              <a:t>name() </a:t>
            </a:r>
            <a:r>
              <a:rPr lang="en-US" sz="2400" b="1" dirty="0">
                <a:solidFill>
                  <a:srgbClr val="7F0055"/>
                </a:solidFill>
                <a:latin typeface="Consolas"/>
              </a:rPr>
              <a:t>default</a:t>
            </a:r>
            <a:r>
              <a:rPr lang="en-US" sz="2400" b="1" dirty="0">
                <a:solidFill>
                  <a:srgbClr val="000000"/>
                </a:solidFill>
                <a:latin typeface="Consolas"/>
              </a:rPr>
              <a:t> </a:t>
            </a:r>
            <a:r>
              <a:rPr lang="en-US" sz="2400" b="1" dirty="0">
                <a:solidFill>
                  <a:srgbClr val="2A00FF"/>
                </a:solidFill>
                <a:latin typeface="Consolas"/>
              </a:rPr>
              <a:t>""</a:t>
            </a:r>
            <a:r>
              <a:rPr lang="en-US" sz="2400" b="1" dirty="0">
                <a:solidFill>
                  <a:srgbClr val="000000"/>
                </a:solidFill>
                <a:latin typeface="Consolas"/>
              </a:rPr>
              <a:t>;</a:t>
            </a:r>
          </a:p>
          <a:p>
            <a:r>
              <a:rPr lang="en-US" sz="2400" dirty="0" smtClean="0">
                <a:solidFill>
                  <a:srgbClr val="000000"/>
                </a:solidFill>
                <a:latin typeface="Consolas"/>
              </a:rPr>
              <a:t>	String </a:t>
            </a:r>
            <a:r>
              <a:rPr lang="en-US" sz="2400" dirty="0" err="1">
                <a:solidFill>
                  <a:srgbClr val="000000"/>
                </a:solidFill>
                <a:latin typeface="Consolas"/>
              </a:rPr>
              <a:t>createdDate</a:t>
            </a:r>
            <a:r>
              <a:rPr lang="en-US" sz="2400" dirty="0">
                <a:solidFill>
                  <a:srgbClr val="000000"/>
                </a:solidFill>
                <a:latin typeface="Consolas"/>
              </a:rPr>
              <a:t>();</a:t>
            </a:r>
          </a:p>
          <a:p>
            <a:r>
              <a:rPr lang="en-US" sz="2400" dirty="0">
                <a:solidFill>
                  <a:srgbClr val="000000"/>
                </a:solidFill>
                <a:latin typeface="Consolas"/>
              </a:rPr>
              <a:t>}</a:t>
            </a:r>
            <a:endParaRPr lang="en-US" sz="24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639834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320040"/>
            <a:ext cx="8229600" cy="518160"/>
          </a:xfrm>
        </p:spPr>
        <p:txBody>
          <a:bodyPr/>
          <a:lstStyle/>
          <a:p>
            <a:r>
              <a:rPr lang="en-US" dirty="0"/>
              <a:t>BACKGROUND </a:t>
            </a:r>
            <a:r>
              <a:rPr lang="en-US" dirty="0"/>
              <a:t>– TARGET AND RETENTION</a:t>
            </a:r>
            <a:endParaRPr lang="en-US" dirty="0"/>
          </a:p>
        </p:txBody>
      </p:sp>
      <p:sp>
        <p:nvSpPr>
          <p:cNvPr id="5" name="Text Placeholder 4"/>
          <p:cNvSpPr>
            <a:spLocks noGrp="1"/>
          </p:cNvSpPr>
          <p:nvPr>
            <p:ph type="body" sz="quarter" idx="10"/>
          </p:nvPr>
        </p:nvSpPr>
        <p:spPr>
          <a:xfrm>
            <a:off x="4528820" y="1250949"/>
            <a:ext cx="4114800" cy="5053965"/>
          </a:xfrm>
        </p:spPr>
        <p:txBody>
          <a:bodyPr/>
          <a:lstStyle/>
          <a:p>
            <a:pPr marL="228600" lvl="0" indent="-228600" fontAlgn="base">
              <a:spcBef>
                <a:spcPts val="400"/>
              </a:spcBef>
              <a:spcAft>
                <a:spcPct val="0"/>
              </a:spcAft>
              <a:buClr>
                <a:srgbClr val="355F99"/>
              </a:buClr>
              <a:buFont typeface="Arial"/>
              <a:buChar char="•"/>
            </a:pPr>
            <a:r>
              <a:rPr lang="en-US" sz="2800" dirty="0" smtClean="0"/>
              <a:t>Source</a:t>
            </a:r>
            <a:endParaRPr lang="en-US" sz="2800" dirty="0"/>
          </a:p>
          <a:p>
            <a:pPr marL="228600" lvl="0" indent="-228600" fontAlgn="base">
              <a:spcBef>
                <a:spcPts val="400"/>
              </a:spcBef>
              <a:spcAft>
                <a:spcPct val="0"/>
              </a:spcAft>
              <a:buClr>
                <a:srgbClr val="355F99"/>
              </a:buClr>
              <a:buFont typeface="Arial"/>
              <a:buChar char="•"/>
            </a:pPr>
            <a:r>
              <a:rPr lang="en-US" sz="2800" dirty="0" smtClean="0"/>
              <a:t>Class</a:t>
            </a:r>
          </a:p>
          <a:p>
            <a:pPr marL="228600" lvl="0" indent="-228600" fontAlgn="base">
              <a:spcBef>
                <a:spcPts val="400"/>
              </a:spcBef>
              <a:spcAft>
                <a:spcPct val="0"/>
              </a:spcAft>
              <a:buClr>
                <a:srgbClr val="355F99"/>
              </a:buClr>
              <a:buFont typeface="Arial"/>
              <a:buChar char="•"/>
            </a:pPr>
            <a:r>
              <a:rPr lang="en-US" sz="2800" dirty="0" smtClean="0"/>
              <a:t>Runtime</a:t>
            </a:r>
            <a:endParaRPr lang="en-US" sz="2800" dirty="0"/>
          </a:p>
          <a:p>
            <a:endParaRPr lang="en-US" dirty="0"/>
          </a:p>
        </p:txBody>
      </p:sp>
      <p:sp>
        <p:nvSpPr>
          <p:cNvPr id="7" name="Footer Placeholder 6"/>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6" name="Text Placeholder 4"/>
          <p:cNvSpPr txBox="1">
            <a:spLocks/>
          </p:cNvSpPr>
          <p:nvPr/>
        </p:nvSpPr>
        <p:spPr bwMode="auto">
          <a:xfrm>
            <a:off x="502920" y="1209673"/>
            <a:ext cx="4114800" cy="505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base">
              <a:spcBef>
                <a:spcPts val="400"/>
              </a:spcBef>
              <a:spcAft>
                <a:spcPct val="0"/>
              </a:spcAft>
              <a:buClr>
                <a:srgbClr val="355F99"/>
              </a:buClr>
              <a:buFont typeface="Arial"/>
              <a:buChar char="•"/>
            </a:pPr>
            <a:r>
              <a:rPr lang="en-US" sz="2800" dirty="0" smtClean="0"/>
              <a:t>Type</a:t>
            </a:r>
          </a:p>
          <a:p>
            <a:pPr marL="228600" indent="-228600" fontAlgn="base">
              <a:spcBef>
                <a:spcPts val="400"/>
              </a:spcBef>
              <a:spcAft>
                <a:spcPct val="0"/>
              </a:spcAft>
              <a:buClr>
                <a:srgbClr val="355F99"/>
              </a:buClr>
              <a:buFont typeface="Arial"/>
              <a:buChar char="•"/>
            </a:pPr>
            <a:r>
              <a:rPr lang="en-US" sz="2800" dirty="0" smtClean="0"/>
              <a:t>Field</a:t>
            </a:r>
          </a:p>
          <a:p>
            <a:pPr marL="228600" indent="-228600" fontAlgn="base">
              <a:spcBef>
                <a:spcPts val="400"/>
              </a:spcBef>
              <a:spcAft>
                <a:spcPct val="0"/>
              </a:spcAft>
              <a:buClr>
                <a:srgbClr val="355F99"/>
              </a:buClr>
              <a:buFont typeface="Arial"/>
              <a:buChar char="•"/>
            </a:pPr>
            <a:r>
              <a:rPr lang="en-US" sz="2800" dirty="0" smtClean="0"/>
              <a:t>Method</a:t>
            </a:r>
          </a:p>
          <a:p>
            <a:pPr marL="228600" indent="-228600" fontAlgn="base">
              <a:spcBef>
                <a:spcPts val="400"/>
              </a:spcBef>
              <a:spcAft>
                <a:spcPct val="0"/>
              </a:spcAft>
              <a:buClr>
                <a:srgbClr val="355F99"/>
              </a:buClr>
              <a:buFont typeface="Arial"/>
              <a:buChar char="•"/>
            </a:pPr>
            <a:r>
              <a:rPr lang="en-US" sz="2800" dirty="0" smtClean="0"/>
              <a:t>Constructor</a:t>
            </a:r>
          </a:p>
          <a:p>
            <a:pPr marL="228600" indent="-228600" fontAlgn="base">
              <a:spcBef>
                <a:spcPts val="400"/>
              </a:spcBef>
              <a:spcAft>
                <a:spcPct val="0"/>
              </a:spcAft>
              <a:buClr>
                <a:srgbClr val="355F99"/>
              </a:buClr>
              <a:buFont typeface="Arial"/>
              <a:buChar char="•"/>
            </a:pPr>
            <a:r>
              <a:rPr lang="en-US" sz="2800" dirty="0" smtClean="0"/>
              <a:t>Parameter</a:t>
            </a:r>
          </a:p>
          <a:p>
            <a:pPr marL="228600" indent="-228600" fontAlgn="base">
              <a:spcBef>
                <a:spcPts val="400"/>
              </a:spcBef>
              <a:spcAft>
                <a:spcPct val="0"/>
              </a:spcAft>
              <a:buClr>
                <a:srgbClr val="355F99"/>
              </a:buClr>
              <a:buFont typeface="Arial"/>
              <a:buChar char="•"/>
            </a:pPr>
            <a:r>
              <a:rPr lang="en-US" sz="2800" dirty="0" smtClean="0"/>
              <a:t>More….</a:t>
            </a:r>
          </a:p>
          <a:p>
            <a:endParaRPr lang="en-US" dirty="0"/>
          </a:p>
        </p:txBody>
      </p:sp>
    </p:spTree>
    <p:extLst>
      <p:ext uri="{BB962C8B-B14F-4D97-AF65-F5344CB8AC3E}">
        <p14:creationId xmlns:p14="http://schemas.microsoft.com/office/powerpoint/2010/main" val="108436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DECLARATION</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r>
              <a:rPr lang="en-US" sz="2000" dirty="0">
                <a:solidFill>
                  <a:srgbClr val="646464"/>
                </a:solidFill>
                <a:latin typeface="Consolas"/>
              </a:rPr>
              <a:t>@</a:t>
            </a:r>
            <a:r>
              <a:rPr lang="en-US" sz="2000" dirty="0" smtClean="0">
                <a:solidFill>
                  <a:srgbClr val="646464"/>
                </a:solidFill>
                <a:latin typeface="Consolas"/>
              </a:rPr>
              <a:t>Author</a:t>
            </a:r>
            <a:r>
              <a:rPr lang="en-US" sz="2000" dirty="0" smtClean="0">
                <a:solidFill>
                  <a:srgbClr val="000000"/>
                </a:solidFill>
                <a:latin typeface="Consolas"/>
              </a:rPr>
              <a:t>(name=</a:t>
            </a:r>
            <a:r>
              <a:rPr lang="en-US" sz="2000" dirty="0">
                <a:solidFill>
                  <a:srgbClr val="2A00FF"/>
                </a:solidFill>
                <a:latin typeface="Consolas"/>
              </a:rPr>
              <a:t>"</a:t>
            </a:r>
            <a:r>
              <a:rPr lang="en-US" sz="2000" dirty="0" smtClean="0">
                <a:solidFill>
                  <a:srgbClr val="2A00FF"/>
                </a:solidFill>
                <a:latin typeface="Consolas"/>
              </a:rPr>
              <a:t>Rajan"</a:t>
            </a:r>
            <a:r>
              <a:rPr lang="en-US" sz="2000" dirty="0" smtClean="0">
                <a:solidFill>
                  <a:srgbClr val="000000"/>
                </a:solidFill>
                <a:latin typeface="Consolas"/>
              </a:rPr>
              <a:t>,</a:t>
            </a:r>
            <a:r>
              <a:rPr lang="en-US" sz="2000" dirty="0" err="1" smtClean="0">
                <a:solidFill>
                  <a:srgbClr val="000000"/>
                </a:solidFill>
                <a:latin typeface="Consolas"/>
              </a:rPr>
              <a:t>createdDate</a:t>
            </a:r>
            <a:r>
              <a:rPr lang="en-US" sz="2000" dirty="0" smtClean="0">
                <a:solidFill>
                  <a:srgbClr val="000000"/>
                </a:solidFill>
                <a:latin typeface="Consolas"/>
              </a:rPr>
              <a:t> =</a:t>
            </a:r>
            <a:r>
              <a:rPr lang="en-US" sz="2000" dirty="0" smtClean="0">
                <a:solidFill>
                  <a:srgbClr val="2A00FF"/>
                </a:solidFill>
                <a:latin typeface="Consolas"/>
              </a:rPr>
              <a:t>“04/24/2014"</a:t>
            </a:r>
            <a:r>
              <a:rPr lang="en-US" sz="2000" b="1" dirty="0" smtClean="0">
                <a:solidFill>
                  <a:srgbClr val="000000"/>
                </a:solidFill>
                <a:latin typeface="Consolas"/>
              </a:rPr>
              <a:t>)</a:t>
            </a:r>
            <a:endParaRPr lang="en-US" sz="2000" b="1" dirty="0">
              <a:solidFill>
                <a:srgbClr val="000000"/>
              </a:solidFill>
              <a:latin typeface="Consolas"/>
            </a:endParaRPr>
          </a:p>
          <a:p>
            <a:pPr marL="457200" lvl="2" indent="0">
              <a:buNone/>
            </a:pP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smtClean="0">
                <a:solidFill>
                  <a:srgbClr val="000000"/>
                </a:solidFill>
                <a:latin typeface="Consolas"/>
              </a:rPr>
              <a:t>SimpleClass</a:t>
            </a:r>
            <a:r>
              <a:rPr lang="en-US" sz="2000" b="1" dirty="0" smtClean="0">
                <a:solidFill>
                  <a:srgbClr val="000000"/>
                </a:solidFill>
                <a:latin typeface="Consolas"/>
              </a:rPr>
              <a:t> {</a:t>
            </a:r>
            <a:endParaRPr lang="en-US" sz="2000" dirty="0">
              <a:latin typeface="Consolas"/>
            </a:endParaRPr>
          </a:p>
          <a:p>
            <a:pPr marL="457200" lvl="2" indent="0">
              <a:buNone/>
            </a:pPr>
            <a:r>
              <a:rPr lang="en-US" sz="2000" dirty="0">
                <a:solidFill>
                  <a:srgbClr val="000000"/>
                </a:solidFill>
                <a:latin typeface="Consolas"/>
              </a:rPr>
              <a:t>}</a:t>
            </a:r>
            <a:endParaRPr lang="en-US" sz="2000" dirty="0" smtClean="0">
              <a:solidFill>
                <a:srgbClr val="646464"/>
              </a:solidFill>
              <a:latin typeface="Consolas"/>
            </a:endParaRPr>
          </a:p>
          <a:p>
            <a:r>
              <a:rPr lang="en-US" sz="2000" dirty="0">
                <a:solidFill>
                  <a:srgbClr val="646464"/>
                </a:solidFill>
                <a:latin typeface="Consolas"/>
              </a:rPr>
              <a:t>	</a:t>
            </a:r>
            <a:r>
              <a:rPr lang="en-US" sz="2000" dirty="0" smtClean="0">
                <a:solidFill>
                  <a:srgbClr val="646464"/>
                </a:solidFill>
                <a:latin typeface="Consolas"/>
              </a:rPr>
              <a:t>@</a:t>
            </a:r>
            <a:r>
              <a:rPr lang="en-US" sz="2000" dirty="0">
                <a:solidFill>
                  <a:srgbClr val="646464"/>
                </a:solidFill>
                <a:latin typeface="Consolas"/>
              </a:rPr>
              <a:t>Override</a:t>
            </a:r>
          </a:p>
          <a:p>
            <a:pPr marL="457200" lvl="2" indent="0">
              <a:buNone/>
            </a:pP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a:t>
            </a:r>
            <a:r>
              <a:rPr lang="en-US" sz="2000" b="1" dirty="0" err="1">
                <a:solidFill>
                  <a:srgbClr val="000000"/>
                </a:solidFill>
                <a:latin typeface="Consolas"/>
              </a:rPr>
              <a:t>actionPerformed</a:t>
            </a:r>
            <a:r>
              <a:rPr lang="en-US" sz="2000" b="1" dirty="0">
                <a:solidFill>
                  <a:srgbClr val="000000"/>
                </a:solidFill>
                <a:latin typeface="Consolas"/>
              </a:rPr>
              <a:t>(</a:t>
            </a:r>
            <a:r>
              <a:rPr lang="en-US" sz="2000" b="1" dirty="0" err="1">
                <a:solidFill>
                  <a:srgbClr val="000000"/>
                </a:solidFill>
                <a:latin typeface="Consolas"/>
              </a:rPr>
              <a:t>ActionEvent</a:t>
            </a:r>
            <a:r>
              <a:rPr lang="en-US" sz="2000" b="1" dirty="0">
                <a:solidFill>
                  <a:srgbClr val="000000"/>
                </a:solidFill>
                <a:latin typeface="Consolas"/>
              </a:rPr>
              <a:t> </a:t>
            </a:r>
            <a:r>
              <a:rPr lang="en-US" sz="2000" b="1" dirty="0">
                <a:solidFill>
                  <a:srgbClr val="6A3E3E"/>
                </a:solidFill>
                <a:latin typeface="Consolas"/>
              </a:rPr>
              <a:t>e</a:t>
            </a:r>
            <a:r>
              <a:rPr lang="en-US" sz="2000" b="1" dirty="0">
                <a:solidFill>
                  <a:srgbClr val="000000"/>
                </a:solidFill>
                <a:latin typeface="Consolas"/>
              </a:rPr>
              <a:t>) {</a:t>
            </a:r>
          </a:p>
          <a:p>
            <a:pPr marL="457200" lvl="2" indent="0">
              <a:buNone/>
            </a:pPr>
            <a:r>
              <a:rPr lang="en-US" sz="2000" dirty="0" smtClean="0">
                <a:solidFill>
                  <a:srgbClr val="000000"/>
                </a:solidFill>
                <a:latin typeface="Consolas"/>
              </a:rPr>
              <a:t>	</a:t>
            </a:r>
            <a:r>
              <a:rPr lang="en-US" sz="2000" dirty="0" err="1" smtClean="0">
                <a:solidFill>
                  <a:srgbClr val="000000"/>
                </a:solidFill>
                <a:latin typeface="Consolas"/>
              </a:rPr>
              <a:t>System.</a:t>
            </a:r>
            <a:r>
              <a:rPr lang="en-US" sz="2000" b="1" i="1" dirty="0" err="1" smtClean="0">
                <a:solidFill>
                  <a:srgbClr val="0000C0"/>
                </a:solidFill>
                <a:latin typeface="Consolas"/>
              </a:rPr>
              <a:t>out</a:t>
            </a:r>
            <a:r>
              <a:rPr lang="en-US" sz="2000" b="1" i="1" dirty="0" err="1" smtClean="0">
                <a:solidFill>
                  <a:srgbClr val="000000"/>
                </a:solidFill>
                <a:latin typeface="Consolas"/>
              </a:rPr>
              <a:t>.println</a:t>
            </a:r>
            <a:r>
              <a:rPr lang="en-US" sz="2000" b="1" i="1" dirty="0">
                <a:solidFill>
                  <a:srgbClr val="000000"/>
                </a:solidFill>
                <a:latin typeface="Consolas"/>
              </a:rPr>
              <a:t>(</a:t>
            </a:r>
            <a:r>
              <a:rPr lang="en-US" sz="2000" b="1" i="1" dirty="0">
                <a:solidFill>
                  <a:srgbClr val="2A00FF"/>
                </a:solidFill>
                <a:latin typeface="Consolas"/>
              </a:rPr>
              <a:t>"Clicked</a:t>
            </a:r>
            <a:r>
              <a:rPr lang="en-US" sz="2000" b="1" i="1" dirty="0" smtClean="0">
                <a:solidFill>
                  <a:srgbClr val="2A00FF"/>
                </a:solidFill>
                <a:latin typeface="Consolas"/>
              </a:rPr>
              <a:t>"</a:t>
            </a:r>
            <a:r>
              <a:rPr lang="en-US" sz="2000" b="1" i="1" dirty="0" smtClean="0">
                <a:solidFill>
                  <a:srgbClr val="000000"/>
                </a:solidFill>
                <a:latin typeface="Consolas"/>
              </a:rPr>
              <a:t>);</a:t>
            </a:r>
            <a:endParaRPr lang="en-US" sz="2000" dirty="0">
              <a:latin typeface="Consolas"/>
            </a:endParaRPr>
          </a:p>
          <a:p>
            <a:pPr marL="457200" lvl="2" indent="0">
              <a:buNone/>
            </a:pPr>
            <a:r>
              <a:rPr lang="en-US" sz="2000" dirty="0">
                <a:solidFill>
                  <a:srgbClr val="000000"/>
                </a:solidFill>
                <a:latin typeface="Consolas"/>
              </a:rPr>
              <a:t>}</a:t>
            </a:r>
            <a:endParaRPr lang="en-US" sz="2000" dirty="0" smtClean="0">
              <a:solidFill>
                <a:srgbClr val="646464"/>
              </a:solidFill>
              <a:latin typeface="Consolas"/>
            </a:endParaRPr>
          </a:p>
          <a:p>
            <a:r>
              <a:rPr lang="en-US" sz="2000" dirty="0">
                <a:solidFill>
                  <a:srgbClr val="646464"/>
                </a:solidFill>
                <a:latin typeface="Consolas"/>
              </a:rPr>
              <a:t>	</a:t>
            </a:r>
            <a:r>
              <a:rPr lang="en-US" sz="2000" dirty="0" smtClean="0">
                <a:solidFill>
                  <a:srgbClr val="646464"/>
                </a:solidFill>
                <a:latin typeface="Consolas"/>
              </a:rPr>
              <a:t>@</a:t>
            </a:r>
            <a:r>
              <a:rPr lang="en-US" sz="2000" dirty="0" err="1">
                <a:solidFill>
                  <a:srgbClr val="646464"/>
                </a:solidFill>
                <a:latin typeface="Consolas"/>
              </a:rPr>
              <a:t>SuppressWarnings</a:t>
            </a:r>
            <a:r>
              <a:rPr lang="en-US" sz="2000" dirty="0" smtClean="0">
                <a:solidFill>
                  <a:srgbClr val="000000"/>
                </a:solidFill>
                <a:latin typeface="Consolas"/>
              </a:rPr>
              <a:t>(</a:t>
            </a:r>
            <a:r>
              <a:rPr lang="en-US" sz="2000" dirty="0" smtClean="0">
                <a:solidFill>
                  <a:srgbClr val="2A00FF"/>
                </a:solidFill>
                <a:latin typeface="Consolas"/>
              </a:rPr>
              <a:t>"</a:t>
            </a:r>
            <a:r>
              <a:rPr lang="en-US" sz="2000" dirty="0" err="1" smtClean="0">
                <a:solidFill>
                  <a:srgbClr val="2A00FF"/>
                </a:solidFill>
                <a:latin typeface="Consolas"/>
              </a:rPr>
              <a:t>rawtypes</a:t>
            </a:r>
            <a:r>
              <a:rPr lang="en-US" sz="2000" dirty="0" smtClean="0">
                <a:solidFill>
                  <a:srgbClr val="2A00FF"/>
                </a:solidFill>
                <a:latin typeface="Consolas"/>
              </a:rPr>
              <a:t>"</a:t>
            </a:r>
            <a:r>
              <a:rPr lang="en-US" sz="2000" dirty="0" smtClean="0">
                <a:solidFill>
                  <a:srgbClr val="000000"/>
                </a:solidFill>
                <a:latin typeface="Consolas"/>
              </a:rPr>
              <a:t>)</a:t>
            </a:r>
            <a:endParaRPr lang="en-US" sz="2000" dirty="0">
              <a:solidFill>
                <a:srgbClr val="000000"/>
              </a:solidFill>
              <a:latin typeface="Consolas"/>
            </a:endParaRPr>
          </a:p>
          <a:p>
            <a:r>
              <a:rPr lang="en-US" sz="2000" dirty="0">
                <a:solidFill>
                  <a:srgbClr val="000000"/>
                </a:solidFill>
                <a:latin typeface="Consolas"/>
              </a:rPr>
              <a:t>    </a:t>
            </a: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swap(List&lt;?&gt; </a:t>
            </a:r>
            <a:r>
              <a:rPr lang="en-US" sz="2000" b="1" dirty="0">
                <a:solidFill>
                  <a:srgbClr val="6A3E3E"/>
                </a:solidFill>
                <a:latin typeface="Consolas"/>
              </a:rPr>
              <a:t>list</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err="1">
                <a:solidFill>
                  <a:srgbClr val="6A3E3E"/>
                </a:solidFill>
                <a:latin typeface="Consolas"/>
              </a:rPr>
              <a:t>i</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j</a:t>
            </a:r>
            <a:r>
              <a:rPr lang="en-US" sz="2000" b="1" dirty="0">
                <a:solidFill>
                  <a:srgbClr val="000000"/>
                </a:solidFill>
                <a:latin typeface="Consolas"/>
              </a:rPr>
              <a:t>) {</a:t>
            </a:r>
          </a:p>
          <a:p>
            <a:r>
              <a:rPr lang="en-US" sz="2000" b="1" dirty="0" smtClean="0">
                <a:solidFill>
                  <a:srgbClr val="7F0055"/>
                </a:solidFill>
                <a:latin typeface="Consolas"/>
              </a:rPr>
              <a:t>		final</a:t>
            </a:r>
            <a:r>
              <a:rPr lang="en-US" sz="2000" b="1" dirty="0" smtClean="0">
                <a:solidFill>
                  <a:srgbClr val="000000"/>
                </a:solidFill>
                <a:latin typeface="Consolas"/>
              </a:rPr>
              <a:t> </a:t>
            </a:r>
            <a:r>
              <a:rPr lang="en-US" sz="2000" b="1" dirty="0">
                <a:solidFill>
                  <a:srgbClr val="000000"/>
                </a:solidFill>
                <a:latin typeface="Consolas"/>
              </a:rPr>
              <a:t>List </a:t>
            </a:r>
            <a:r>
              <a:rPr lang="en-US" sz="2000" b="1" dirty="0">
                <a:solidFill>
                  <a:srgbClr val="6A3E3E"/>
                </a:solidFill>
                <a:latin typeface="Consolas"/>
              </a:rPr>
              <a:t>l</a:t>
            </a:r>
            <a:r>
              <a:rPr lang="en-US" sz="2000" b="1" dirty="0">
                <a:solidFill>
                  <a:srgbClr val="000000"/>
                </a:solidFill>
                <a:latin typeface="Consolas"/>
              </a:rPr>
              <a:t> = </a:t>
            </a:r>
            <a:r>
              <a:rPr lang="en-US" sz="2000" b="1" dirty="0">
                <a:solidFill>
                  <a:srgbClr val="6A3E3E"/>
                </a:solidFill>
                <a:latin typeface="Consolas"/>
              </a:rPr>
              <a:t>list</a:t>
            </a:r>
            <a:r>
              <a:rPr lang="en-US" sz="2000" b="1" dirty="0">
                <a:solidFill>
                  <a:srgbClr val="000000"/>
                </a:solidFill>
                <a:latin typeface="Consolas"/>
              </a:rPr>
              <a:t>;</a:t>
            </a:r>
          </a:p>
          <a:p>
            <a:r>
              <a:rPr lang="en-US" sz="2000" dirty="0">
                <a:solidFill>
                  <a:srgbClr val="000000"/>
                </a:solidFill>
                <a:latin typeface="Consolas"/>
              </a:rPr>
              <a:t>    </a:t>
            </a:r>
            <a:r>
              <a:rPr lang="en-US" sz="2000" dirty="0" smtClean="0">
                <a:solidFill>
                  <a:srgbClr val="000000"/>
                </a:solidFill>
                <a:latin typeface="Consolas"/>
              </a:rPr>
              <a:t>		</a:t>
            </a:r>
            <a:r>
              <a:rPr lang="en-US" sz="2000" dirty="0" err="1" smtClean="0">
                <a:solidFill>
                  <a:srgbClr val="6A3E3E"/>
                </a:solidFill>
                <a:latin typeface="Consolas"/>
              </a:rPr>
              <a:t>l</a:t>
            </a:r>
            <a:r>
              <a:rPr lang="en-US" sz="2000" dirty="0" err="1" smtClean="0">
                <a:solidFill>
                  <a:srgbClr val="000000"/>
                </a:solidFill>
                <a:latin typeface="Consolas"/>
              </a:rPr>
              <a:t>.set</a:t>
            </a:r>
            <a:r>
              <a:rPr lang="en-US" sz="2000" dirty="0" smtClean="0">
                <a:solidFill>
                  <a:srgbClr val="000000"/>
                </a:solidFill>
                <a:latin typeface="Consolas"/>
              </a:rPr>
              <a:t>(</a:t>
            </a:r>
            <a:r>
              <a:rPr lang="en-US" sz="2000" dirty="0" err="1" smtClean="0">
                <a:solidFill>
                  <a:srgbClr val="6A3E3E"/>
                </a:solidFill>
                <a:latin typeface="Consolas"/>
              </a:rPr>
              <a:t>i</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.set</a:t>
            </a:r>
            <a:r>
              <a:rPr lang="en-US" sz="2000" dirty="0">
                <a:solidFill>
                  <a:srgbClr val="000000"/>
                </a:solidFill>
                <a:latin typeface="Consolas"/>
              </a:rPr>
              <a:t>(</a:t>
            </a:r>
            <a:r>
              <a:rPr lang="en-US" sz="2000" dirty="0">
                <a:solidFill>
                  <a:srgbClr val="6A3E3E"/>
                </a:solidFill>
                <a:latin typeface="Consolas"/>
              </a:rPr>
              <a:t>j</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.get</a:t>
            </a:r>
            <a:r>
              <a:rPr lang="en-US" sz="2000" dirty="0">
                <a:solidFill>
                  <a:srgbClr val="000000"/>
                </a:solidFill>
                <a:latin typeface="Consolas"/>
              </a:rPr>
              <a:t>(</a:t>
            </a:r>
            <a:r>
              <a:rPr lang="en-US" sz="2000" dirty="0" err="1">
                <a:solidFill>
                  <a:srgbClr val="6A3E3E"/>
                </a:solidFill>
                <a:latin typeface="Consolas"/>
              </a:rPr>
              <a:t>i</a:t>
            </a:r>
            <a:r>
              <a:rPr lang="en-US" sz="2000" dirty="0">
                <a:solidFill>
                  <a:srgbClr val="000000"/>
                </a:solidFill>
                <a:latin typeface="Consolas"/>
              </a:rPr>
              <a:t>)));</a:t>
            </a:r>
          </a:p>
          <a:p>
            <a:r>
              <a:rPr lang="en-US" sz="2000" dirty="0">
                <a:solidFill>
                  <a:srgbClr val="000000"/>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928300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PROCESSING</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Aft>
                <a:spcPct val="0"/>
              </a:spcAft>
              <a:buFont typeface="Arial" pitchFamily="34" charset="0"/>
              <a:buChar char="•"/>
            </a:pPr>
            <a:r>
              <a:rPr lang="en-US" sz="2800" dirty="0" smtClean="0"/>
              <a:t>Build time – Using “Pluggable Annotation Processing” </a:t>
            </a:r>
            <a:endParaRPr lang="en-US" sz="2800" dirty="0" smtClean="0"/>
          </a:p>
          <a:p>
            <a:pPr marL="914400" lvl="1" indent="-457200">
              <a:spcAft>
                <a:spcPct val="0"/>
              </a:spcAft>
              <a:buFont typeface="Arial" pitchFamily="34" charset="0"/>
              <a:buChar char="•"/>
            </a:pPr>
            <a:r>
              <a:rPr lang="en-US" sz="2800" dirty="0" smtClean="0"/>
              <a:t>Implement </a:t>
            </a:r>
            <a:r>
              <a:rPr lang="en-US" sz="2800" dirty="0" err="1" smtClean="0"/>
              <a:t>AbstractProcessor</a:t>
            </a:r>
            <a:r>
              <a:rPr lang="en-US" sz="2800" dirty="0" smtClean="0"/>
              <a:t> </a:t>
            </a:r>
          </a:p>
          <a:p>
            <a:pPr marL="914400" lvl="1" indent="-457200">
              <a:spcAft>
                <a:spcPct val="0"/>
              </a:spcAft>
              <a:buFont typeface="Arial" pitchFamily="34" charset="0"/>
              <a:buChar char="•"/>
            </a:pPr>
            <a:r>
              <a:rPr lang="en-US" sz="2800" dirty="0" smtClean="0"/>
              <a:t>java compiler will kick of processing</a:t>
            </a:r>
            <a:endParaRPr lang="en-US" sz="2800" i="1" dirty="0" smtClean="0"/>
          </a:p>
          <a:p>
            <a:pPr marL="914400" lvl="1" indent="-457200">
              <a:spcAft>
                <a:spcPct val="0"/>
              </a:spcAft>
              <a:buFont typeface="Arial" pitchFamily="34" charset="0"/>
              <a:buChar char="•"/>
            </a:pPr>
            <a:r>
              <a:rPr lang="en-US" sz="2800" dirty="0" smtClean="0"/>
              <a:t>Can use libraries like </a:t>
            </a:r>
            <a:r>
              <a:rPr lang="en-US" sz="2800" dirty="0" smtClean="0"/>
              <a:t>– BCEL </a:t>
            </a:r>
            <a:r>
              <a:rPr lang="en-US" sz="2800" dirty="0" smtClean="0"/>
              <a:t>or Java assist</a:t>
            </a:r>
            <a:endParaRPr lang="en-US" sz="2800" dirty="0" smtClean="0"/>
          </a:p>
          <a:p>
            <a:pPr marL="457200" indent="-457200">
              <a:spcAft>
                <a:spcPct val="0"/>
              </a:spcAft>
              <a:buFont typeface="Arial" pitchFamily="34" charset="0"/>
              <a:buChar char="•"/>
            </a:pPr>
            <a:r>
              <a:rPr lang="en-US" sz="2800" dirty="0" smtClean="0"/>
              <a:t>Runtime – Using Reflection</a:t>
            </a:r>
            <a:endParaRPr lang="en-US" sz="2800" dirty="0" smtClean="0"/>
          </a:p>
          <a:p>
            <a:pPr marL="914400" lvl="1" indent="-457200">
              <a:spcAft>
                <a:spcPct val="0"/>
              </a:spcAft>
              <a:buFont typeface="Arial" pitchFamily="34" charset="0"/>
              <a:buChar char="•"/>
            </a:pPr>
            <a:r>
              <a:rPr lang="en-US" sz="2800" dirty="0"/>
              <a:t>Pre JDK </a:t>
            </a:r>
            <a:r>
              <a:rPr lang="en-US" sz="2800" dirty="0" smtClean="0"/>
              <a:t>8</a:t>
            </a:r>
          </a:p>
          <a:p>
            <a:r>
              <a:rPr lang="en-US" sz="2000" dirty="0">
                <a:solidFill>
                  <a:srgbClr val="000000"/>
                </a:solidFill>
                <a:latin typeface="Consolas"/>
              </a:rPr>
              <a:t>Annotation [] </a:t>
            </a:r>
            <a:r>
              <a:rPr lang="en-US" sz="2000" u="sng" dirty="0">
                <a:solidFill>
                  <a:srgbClr val="6A3E3E"/>
                </a:solidFill>
                <a:latin typeface="Consolas"/>
              </a:rPr>
              <a:t>all</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a:t>
            </a:r>
            <a:r>
              <a:rPr lang="en-US" sz="2000" b="1" u="sng" dirty="0" smtClean="0">
                <a:solidFill>
                  <a:srgbClr val="000000"/>
                </a:solidFill>
                <a:latin typeface="Consolas"/>
              </a:rPr>
              <a:t>();</a:t>
            </a:r>
            <a:endParaRPr lang="en-US" sz="2000" dirty="0" smtClean="0"/>
          </a:p>
          <a:p>
            <a:pPr marL="914400" lvl="1" indent="-457200">
              <a:spcAft>
                <a:spcPct val="0"/>
              </a:spcAft>
              <a:buFont typeface="Arial" pitchFamily="34" charset="0"/>
              <a:buChar char="•"/>
            </a:pPr>
            <a:r>
              <a:rPr lang="en-US" sz="2800" dirty="0" smtClean="0"/>
              <a:t>JDK 8</a:t>
            </a:r>
          </a:p>
          <a:p>
            <a:r>
              <a:rPr lang="en-US" sz="2000" dirty="0" smtClean="0">
                <a:solidFill>
                  <a:srgbClr val="000000"/>
                </a:solidFill>
                <a:latin typeface="Consolas"/>
              </a:rPr>
              <a:t>Annotation </a:t>
            </a:r>
            <a:r>
              <a:rPr lang="en-US" sz="2000" dirty="0">
                <a:solidFill>
                  <a:srgbClr val="000000"/>
                </a:solidFill>
                <a:latin typeface="Consolas"/>
              </a:rPr>
              <a:t>[] </a:t>
            </a:r>
            <a:r>
              <a:rPr lang="en-US" sz="2000" u="sng" dirty="0" err="1">
                <a:solidFill>
                  <a:srgbClr val="6A3E3E"/>
                </a:solidFill>
                <a:latin typeface="Consolas"/>
              </a:rPr>
              <a:t>byType</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.getAnnotationsByType</a:t>
            </a:r>
            <a:r>
              <a:rPr lang="en-US" sz="2000" b="1" u="sng" dirty="0">
                <a:solidFill>
                  <a:srgbClr val="000000"/>
                </a:solidFill>
                <a:latin typeface="Consolas"/>
              </a:rPr>
              <a:t>(</a:t>
            </a:r>
            <a:r>
              <a:rPr lang="en-US" sz="2000" b="1" u="sng" dirty="0" err="1">
                <a:solidFill>
                  <a:srgbClr val="646464"/>
                </a:solidFill>
                <a:latin typeface="Consolas"/>
              </a:rPr>
              <a:t>Author</a:t>
            </a:r>
            <a:r>
              <a:rPr lang="en-US" sz="2000" b="1" u="sng" dirty="0" err="1">
                <a:solidFill>
                  <a:srgbClr val="000000"/>
                </a:solidFill>
                <a:latin typeface="Consolas"/>
              </a:rPr>
              <a:t>.</a:t>
            </a:r>
            <a:r>
              <a:rPr lang="en-US" sz="2000" b="1" u="sng" dirty="0" err="1">
                <a:solidFill>
                  <a:srgbClr val="7F0055"/>
                </a:solidFill>
                <a:latin typeface="Consolas"/>
              </a:rPr>
              <a:t>class</a:t>
            </a:r>
            <a:r>
              <a:rPr lang="en-US" sz="2000" b="1" u="sng" dirty="0">
                <a:solidFill>
                  <a:srgbClr val="000000"/>
                </a:solidFill>
                <a:latin typeface="Consolas"/>
              </a:rPr>
              <a:t>);</a:t>
            </a:r>
            <a:endParaRPr lang="en-US" sz="2000" dirty="0" smtClean="0"/>
          </a:p>
          <a:p>
            <a:pPr marL="457200" indent="-457200">
              <a:spcAft>
                <a:spcPct val="0"/>
              </a:spcAft>
              <a:buFont typeface="Arial" pitchFamily="34" charset="0"/>
              <a:buChar char="•"/>
            </a:pPr>
            <a:r>
              <a:rPr lang="en-US" sz="2800" dirty="0" smtClean="0"/>
              <a:t>Demo - Lombok</a:t>
            </a:r>
            <a:endParaRPr lang="en-US" sz="2800" dirty="0"/>
          </a:p>
        </p:txBody>
      </p:sp>
    </p:spTree>
    <p:extLst>
      <p:ext uri="{BB962C8B-B14F-4D97-AF65-F5344CB8AC3E}">
        <p14:creationId xmlns:p14="http://schemas.microsoft.com/office/powerpoint/2010/main" val="3631220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Repeating Annotation</a:t>
            </a:r>
            <a:endParaRPr lang="en-US" dirty="0"/>
          </a:p>
        </p:txBody>
      </p:sp>
      <p:sp>
        <p:nvSpPr>
          <p:cNvPr id="6" name="Subtitle 5"/>
          <p:cNvSpPr>
            <a:spLocks noGrp="1"/>
          </p:cNvSpPr>
          <p:nvPr>
            <p:ph type="subTitle" idx="1"/>
          </p:nvPr>
        </p:nvSpPr>
        <p:spPr/>
        <p:txBody>
          <a:bodyPr/>
          <a:lstStyle/>
          <a:p>
            <a:r>
              <a:rPr lang="en-US" sz="1800" b="1" dirty="0" smtClean="0"/>
              <a:t>Java 8 </a:t>
            </a:r>
            <a:r>
              <a:rPr lang="en-US" sz="1800" b="1" dirty="0" smtClean="0"/>
              <a:t>Annotation </a:t>
            </a:r>
            <a:r>
              <a:rPr lang="en-US" sz="1800" b="1" dirty="0" smtClean="0"/>
              <a:t>Feature</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02</a:t>
            </a:r>
            <a:endParaRPr lang="en-US" dirty="0"/>
          </a:p>
        </p:txBody>
      </p:sp>
    </p:spTree>
    <p:extLst>
      <p:ext uri="{BB962C8B-B14F-4D97-AF65-F5344CB8AC3E}">
        <p14:creationId xmlns:p14="http://schemas.microsoft.com/office/powerpoint/2010/main" val="4185006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REPEATING </a:t>
            </a:r>
            <a:r>
              <a:rPr lang="en-US" dirty="0" smtClean="0"/>
              <a:t>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Pre </a:t>
            </a:r>
            <a:r>
              <a:rPr lang="en-US" sz="2400" dirty="0"/>
              <a:t>JDK </a:t>
            </a:r>
            <a:r>
              <a:rPr lang="en-US" sz="2400" dirty="0" smtClean="0"/>
              <a:t>8 – not possible to define </a:t>
            </a:r>
            <a:r>
              <a:rPr lang="en-US" sz="2400" dirty="0" smtClean="0"/>
              <a:t>same annotation multiple time</a:t>
            </a:r>
            <a:endParaRPr lang="en-US" sz="2400" dirty="0" smtClean="0"/>
          </a:p>
          <a:p>
            <a:pPr marL="514350" indent="-514350">
              <a:spcAft>
                <a:spcPct val="0"/>
              </a:spcAft>
              <a:buFont typeface="Arial" pitchFamily="34" charset="0"/>
              <a:buChar char="•"/>
            </a:pPr>
            <a:r>
              <a:rPr lang="en-US" sz="2400" dirty="0" smtClean="0"/>
              <a:t>Use cases?</a:t>
            </a:r>
            <a:endParaRPr lang="en-US" sz="2400" dirty="0" smtClean="0"/>
          </a:p>
          <a:p>
            <a:pPr marL="971550" lvl="1" indent="-514350">
              <a:spcAft>
                <a:spcPct val="0"/>
              </a:spcAft>
            </a:pPr>
            <a:r>
              <a:rPr lang="en-US" sz="2400" dirty="0" smtClean="0"/>
              <a:t>Field Validation – not null, max and min</a:t>
            </a:r>
          </a:p>
          <a:p>
            <a:pPr marL="971550" lvl="1" indent="-514350">
              <a:spcAft>
                <a:spcPct val="0"/>
              </a:spcAft>
            </a:pPr>
            <a:r>
              <a:rPr lang="en-US" sz="2400" dirty="0" smtClean="0"/>
              <a:t>Scheduler – Multiple schedules</a:t>
            </a:r>
          </a:p>
          <a:p>
            <a:pPr marL="971550" lvl="1" indent="-514350">
              <a:spcAft>
                <a:spcPct val="0"/>
              </a:spcAft>
            </a:pPr>
            <a:r>
              <a:rPr lang="en-US" sz="2400" dirty="0" smtClean="0"/>
              <a:t>Unit test</a:t>
            </a:r>
          </a:p>
          <a:p>
            <a:pPr marL="457200" indent="-457200">
              <a:spcAft>
                <a:spcPct val="0"/>
              </a:spcAft>
              <a:buFont typeface="Arial" pitchFamily="34" charset="0"/>
              <a:buChar char="•"/>
            </a:pPr>
            <a:r>
              <a:rPr lang="en-US" sz="2400" dirty="0" smtClean="0"/>
              <a:t>@Repeatable Meta Annotation similar to @Retention and @Target</a:t>
            </a:r>
          </a:p>
          <a:p>
            <a:pPr marL="514350" indent="-514350">
              <a:spcAft>
                <a:spcPct val="0"/>
              </a:spcAft>
              <a:buFont typeface="Arial" pitchFamily="34" charset="0"/>
              <a:buChar char="•"/>
            </a:pPr>
            <a:r>
              <a:rPr lang="en-US" sz="2400" dirty="0" smtClean="0"/>
              <a:t>Usage</a:t>
            </a:r>
          </a:p>
          <a:p>
            <a:pPr marL="971550" lvl="1" indent="-514350">
              <a:spcAft>
                <a:spcPct val="0"/>
              </a:spcAft>
              <a:buFont typeface="Arial" pitchFamily="34" charset="0"/>
              <a:buChar char="•"/>
            </a:pPr>
            <a:r>
              <a:rPr lang="en-US" sz="2400" dirty="0" smtClean="0"/>
              <a:t>Define annotation and Mark it as @Repeatable </a:t>
            </a:r>
          </a:p>
          <a:p>
            <a:pPr marL="971550" lvl="1" indent="-514350">
              <a:spcAft>
                <a:spcPct val="0"/>
              </a:spcAft>
              <a:buFont typeface="Arial" pitchFamily="34" charset="0"/>
              <a:buChar char="•"/>
            </a:pPr>
            <a:r>
              <a:rPr lang="en-US" sz="2400" dirty="0" smtClean="0"/>
              <a:t>Define container annotation</a:t>
            </a:r>
          </a:p>
          <a:p>
            <a:pPr marL="971550" lvl="1" indent="-514350">
              <a:spcAft>
                <a:spcPct val="0"/>
              </a:spcAft>
              <a:buFont typeface="Arial" pitchFamily="34" charset="0"/>
              <a:buChar char="•"/>
            </a:pPr>
            <a:r>
              <a:rPr lang="en-US" sz="2400" dirty="0" smtClean="0"/>
              <a:t>Process it</a:t>
            </a:r>
          </a:p>
          <a:p>
            <a:pPr marL="514350" indent="-514350">
              <a:spcAft>
                <a:spcPct val="0"/>
              </a:spcAft>
              <a:buFont typeface="Arial" pitchFamily="34" charset="0"/>
              <a:buChar char="•"/>
            </a:pPr>
            <a:r>
              <a:rPr lang="en-US" sz="2400" dirty="0" smtClean="0"/>
              <a:t>Demo – Test Runner</a:t>
            </a:r>
            <a:endParaRPr lang="en-US" sz="2400" dirty="0"/>
          </a:p>
          <a:p>
            <a:pPr>
              <a:spcAft>
                <a:spcPct val="0"/>
              </a:spcAft>
            </a:pPr>
            <a:endParaRPr lang="en-US" sz="2400" dirty="0"/>
          </a:p>
          <a:p>
            <a:pPr marL="514350" indent="-514350">
              <a:spcAft>
                <a:spcPct val="0"/>
              </a:spcAft>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115198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Overview">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2">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9327</TotalTime>
  <Words>610</Words>
  <Application>Microsoft Office PowerPoint</Application>
  <PresentationFormat>On-screen Show (4:3)</PresentationFormat>
  <Paragraphs>165</Paragraphs>
  <Slides>17</Slides>
  <Notes>12</Notes>
  <HiddenSlides>0</HiddenSlides>
  <MMClips>0</MMClips>
  <ScaleCrop>false</ScaleCrop>
  <HeadingPairs>
    <vt:vector size="4" baseType="variant">
      <vt:variant>
        <vt:lpstr>Theme</vt:lpstr>
      </vt:variant>
      <vt:variant>
        <vt:i4>7</vt:i4>
      </vt:variant>
      <vt:variant>
        <vt:lpstr>Slide Titles</vt:lpstr>
      </vt:variant>
      <vt:variant>
        <vt:i4>17</vt:i4>
      </vt:variant>
    </vt:vector>
  </HeadingPairs>
  <TitlesOfParts>
    <vt:vector size="24" baseType="lpstr">
      <vt:lpstr>Cover</vt:lpstr>
      <vt:lpstr>Divider</vt:lpstr>
      <vt:lpstr>Content — Body text &amp; bullet</vt:lpstr>
      <vt:lpstr>Content - Overview</vt:lpstr>
      <vt:lpstr>Content Heavy</vt:lpstr>
      <vt:lpstr>Content Heavy 2</vt:lpstr>
      <vt:lpstr>Back Cover</vt:lpstr>
      <vt:lpstr> Metadata Features in Java SE 8</vt:lpstr>
      <vt:lpstr>AGENDA</vt:lpstr>
      <vt:lpstr>Annotations Background</vt:lpstr>
      <vt:lpstr>BACKGROUND – ANNOTATION DEFINITION</vt:lpstr>
      <vt:lpstr>BACKGROUND – TARGET AND RETENTION</vt:lpstr>
      <vt:lpstr>BACKGROUND – ANNOTATION DECLARATION</vt:lpstr>
      <vt:lpstr>BACKGROUND – ANNOTATION PROCESSING</vt:lpstr>
      <vt:lpstr>Repeating Annotation</vt:lpstr>
      <vt:lpstr>REPEATING ANNOTATIONS</vt:lpstr>
      <vt:lpstr>Annotation on Types</vt:lpstr>
      <vt:lpstr>TYPED ANNOTATIONS</vt:lpstr>
      <vt:lpstr>Annotation - Functional Interface</vt:lpstr>
      <vt:lpstr>Functional Interface</vt:lpstr>
      <vt:lpstr>Lambda Expressions – An introduction</vt:lpstr>
      <vt:lpstr>Miscellaneous</vt:lpstr>
      <vt:lpstr>References</vt:lpstr>
      <vt:lpstr>THANK YOU</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Sapient;rpunchouty@sapient.com</dc:creator>
  <cp:lastModifiedBy>WIN764BIT</cp:lastModifiedBy>
  <cp:revision>286</cp:revision>
  <dcterms:created xsi:type="dcterms:W3CDTF">2013-11-05T19:54:30Z</dcterms:created>
  <dcterms:modified xsi:type="dcterms:W3CDTF">2014-04-24T01:34:10Z</dcterms:modified>
</cp:coreProperties>
</file>